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1" r:id="rId3"/>
    <p:sldId id="290" r:id="rId4"/>
    <p:sldId id="258" r:id="rId5"/>
    <p:sldId id="267" r:id="rId6"/>
    <p:sldId id="262" r:id="rId7"/>
    <p:sldId id="264" r:id="rId8"/>
    <p:sldId id="266" r:id="rId9"/>
    <p:sldId id="270" r:id="rId10"/>
    <p:sldId id="271" r:id="rId11"/>
    <p:sldId id="272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86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EE8D-D239-473C-841D-226C47F17A7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D6BF-5B30-4AB4-B8AE-B1079A960B81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341-14#n62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341-14#n624" TargetMode="External"/><Relationship Id="rId2" Type="http://schemas.openxmlformats.org/officeDocument/2006/relationships/hyperlink" Target="https://wiki.legalaid.gov.ua/index.php/%D0%92%D0%B8%D0%BA%D0%BE%D0%BD%D0%B0%D0%BD%D0%BD%D1%8F_%D0%BF%D0%BE%D0%BA%D0%B0%D1%80%D0%B0%D0%BD%D0%BD%D1%8F_%D1%83_%D0%B2%D0%B8%D0%B4%D1%96_%D0%B2%D0%B8%D0%BF%D1%80%D0%B0%D0%B2%D0%BD%D0%B8%D1%85_%D1%80%D0%BE%D0%B1%D1%96%D1%8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341-14#n628" TargetMode="External"/><Relationship Id="rId2" Type="http://schemas.openxmlformats.org/officeDocument/2006/relationships/hyperlink" Target="https://wiki.legalaid.gov.ua/index.php/%D0%92%D0%B8%D0%BA%D0%BE%D0%BD%D0%B0%D0%BD%D0%BD%D1%8F_%D0%BF%D0%BE%D0%BA%D0%B0%D1%80%D0%B0%D0%BD%D0%BD%D1%8F_%D1%83_%D0%B2%D0%B8%D0%B4%D1%96_%D0%B0%D1%80%D0%B5%D1%88%D1%82%D1%8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341-14#n630" TargetMode="External"/><Relationship Id="rId2" Type="http://schemas.openxmlformats.org/officeDocument/2006/relationships/hyperlink" Target="https://wiki.legalaid.gov.ua/index.php/%D0%9F%D0%BE%D1%80%D1%8F%D0%B4%D0%BE%D0%BA_%D1%96_%D1%83%D0%BC%D0%BE%D0%B2%D0%B8_%D0%BF%D0%BE%D0%BA%D0%B0%D1%80%D0%B0%D0%BD%D0%BD%D1%8F_%D1%83_%D0%B2%D0%B8%D0%B4%D1%96_%D0%BF%D0%BE%D0%B7%D0%B1%D0%B0%D0%B2%D0%BB%D0%B5%D0%BD%D0%BD%D1%8F_%D0%B2%D0%BE%D0%BB%D1%9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7%D0%BB%D0%BE%D1%87%D0%B8%D0%BD%D0%BD%D1%96%D1%81%D1%82%D1%8C" TargetMode="External"/><Relationship Id="rId2" Type="http://schemas.openxmlformats.org/officeDocument/2006/relationships/hyperlink" Target="https://uk.wikipedia.org/wiki/%D0%9A%D1%80%D0%B8%D0%BC%D1%96%D0%BD%D0%B0%D0%BB%D1%8C%D0%BD%D0%B0_%D0%B2%D1%96%D0%B4%D0%BF%D0%BE%D0%B2%D1%96%D0%B4%D0%B0%D0%BB%D1%8C%D0%BD%D1%96%D1%81%D1%82%D1%8C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uk.wikipedia.org/wiki/%D0%9F%D0%BE%D0%BA%D0%B0%D1%80%D0%B0%D0%BD%D0%BD%D1%8F" TargetMode="External"/><Relationship Id="rId4" Type="http://schemas.openxmlformats.org/officeDocument/2006/relationships/hyperlink" Target="https://uk.wikipedia.org/wiki/%D0%9A%D0%B0%D1%80%D0%B0%D0%BD%D1%96%D1%81%D1%82%D1%8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341-14#n619" TargetMode="External"/><Relationship Id="rId2" Type="http://schemas.openxmlformats.org/officeDocument/2006/relationships/hyperlink" Target="https://wiki.legalaid.gov.ua/index.php/%D0%92%D0%B8%D0%BA%D0%BE%D0%BD%D0%B0%D0%BD%D0%BD%D1%8F_%D0%BF%D0%BE%D0%BA%D0%B0%D1%80%D0%B0%D0%BD%D0%BD%D1%8F_%D1%83_%D0%B2%D0%B8%D0%B4%D1%96_%D1%88%D1%82%D1%80%D0%B0%D1%84%D1%83_%D0%B2_%D0%BA%D1%80%D0%B8%D0%BC%D1%96%D0%BD%D0%B0%D0%BB%D1%8C%D0%BD%D0%BE%D0%BC%D1%83_%D0%BF%D1%80%D0%BE%D0%B2%D0%B0%D0%B4%D0%B6%D0%B5%D0%BD%D0%BD%D1%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52532"/>
            <a:ext cx="12039599" cy="1405467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uk-UA" sz="5335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Відповідальність неповнолітніх за злочини та шкоду Національній безпеці</a:t>
            </a:r>
            <a:endParaRPr lang="en-US" sz="5335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904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600" u="sng" dirty="0" err="1"/>
              <a:t>громадські</a:t>
            </a:r>
            <a:r>
              <a:rPr lang="ru-RU" sz="3600" u="sng" dirty="0"/>
              <a:t> </a:t>
            </a:r>
            <a:r>
              <a:rPr lang="ru-RU" sz="3600" u="sng" dirty="0" err="1"/>
              <a:t>роботи</a:t>
            </a:r>
            <a:r>
              <a:rPr lang="ru-RU" sz="3600" dirty="0"/>
              <a:t> – </a:t>
            </a:r>
            <a:r>
              <a:rPr lang="ru-RU" sz="3600" dirty="0" err="1"/>
              <a:t>можуть</a:t>
            </a:r>
            <a:r>
              <a:rPr lang="ru-RU" sz="3600" dirty="0"/>
              <a:t> бути </a:t>
            </a:r>
            <a:r>
              <a:rPr lang="ru-RU" sz="3600" dirty="0" err="1"/>
              <a:t>призначені</a:t>
            </a:r>
            <a:r>
              <a:rPr lang="ru-RU" sz="3600" dirty="0"/>
              <a:t> </a:t>
            </a:r>
            <a:r>
              <a:rPr lang="ru-RU" sz="3600" dirty="0" err="1"/>
              <a:t>неповнолітньому</a:t>
            </a:r>
            <a:r>
              <a:rPr lang="ru-RU" sz="3600" dirty="0"/>
              <a:t> у </a:t>
            </a:r>
            <a:r>
              <a:rPr lang="ru-RU" sz="3600" dirty="0" err="1"/>
              <a:t>віці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16 до 18 </a:t>
            </a:r>
            <a:r>
              <a:rPr lang="ru-RU" sz="3600" dirty="0" err="1"/>
              <a:t>років</a:t>
            </a:r>
            <a:r>
              <a:rPr lang="ru-RU" sz="3600" dirty="0"/>
              <a:t> на строк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тридцяти</a:t>
            </a:r>
            <a:r>
              <a:rPr lang="ru-RU" sz="3600" dirty="0"/>
              <a:t> до ста </a:t>
            </a:r>
            <a:r>
              <a:rPr lang="ru-RU" sz="3600" dirty="0" err="1"/>
              <a:t>двадцяти</a:t>
            </a:r>
            <a:r>
              <a:rPr lang="ru-RU" sz="3600" dirty="0"/>
              <a:t> годин і </a:t>
            </a:r>
            <a:r>
              <a:rPr lang="ru-RU" sz="3600" dirty="0" err="1"/>
              <a:t>полягають</a:t>
            </a:r>
            <a:r>
              <a:rPr lang="ru-RU" sz="3600" dirty="0"/>
              <a:t> у </a:t>
            </a:r>
            <a:r>
              <a:rPr lang="ru-RU" sz="3600" dirty="0" err="1"/>
              <a:t>виконанні</a:t>
            </a:r>
            <a:r>
              <a:rPr lang="ru-RU" sz="3600" dirty="0"/>
              <a:t> </a:t>
            </a:r>
            <a:r>
              <a:rPr lang="ru-RU" sz="3600" dirty="0" err="1"/>
              <a:t>неповнолітнім</a:t>
            </a:r>
            <a:r>
              <a:rPr lang="ru-RU" sz="3600" dirty="0"/>
              <a:t> </a:t>
            </a:r>
            <a:r>
              <a:rPr lang="ru-RU" sz="3600" dirty="0" err="1"/>
              <a:t>робіт</a:t>
            </a:r>
            <a:r>
              <a:rPr lang="ru-RU" sz="3600" dirty="0"/>
              <a:t> у </a:t>
            </a:r>
            <a:r>
              <a:rPr lang="ru-RU" sz="3600" dirty="0" err="1"/>
              <a:t>вільний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навчання</a:t>
            </a:r>
            <a:r>
              <a:rPr lang="ru-RU" sz="3600" dirty="0"/>
              <a:t> </a:t>
            </a:r>
            <a:r>
              <a:rPr lang="ru-RU" sz="3600" dirty="0" err="1"/>
              <a:t>чи</a:t>
            </a:r>
            <a:r>
              <a:rPr lang="ru-RU" sz="3600" dirty="0"/>
              <a:t> </a:t>
            </a:r>
            <a:r>
              <a:rPr lang="ru-RU" sz="3600" dirty="0" err="1"/>
              <a:t>основної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 час. </a:t>
            </a:r>
            <a:r>
              <a:rPr lang="ru-RU" sz="3600" dirty="0" err="1"/>
              <a:t>Тривалість</a:t>
            </a:r>
            <a:r>
              <a:rPr lang="ru-RU" sz="3600" dirty="0"/>
              <a:t> </a:t>
            </a:r>
            <a:r>
              <a:rPr lang="ru-RU" sz="3600" dirty="0" err="1"/>
              <a:t>виконання</a:t>
            </a:r>
            <a:r>
              <a:rPr lang="ru-RU" sz="3600" dirty="0"/>
              <a:t> </a:t>
            </a:r>
            <a:r>
              <a:rPr lang="ru-RU" sz="3600" dirty="0" err="1"/>
              <a:t>даного</a:t>
            </a:r>
            <a:r>
              <a:rPr lang="ru-RU" sz="3600" dirty="0"/>
              <a:t> виду </a:t>
            </a:r>
            <a:r>
              <a:rPr lang="ru-RU" sz="3600" dirty="0" err="1"/>
              <a:t>покарання</a:t>
            </a:r>
            <a:r>
              <a:rPr lang="ru-RU" sz="3600" dirty="0"/>
              <a:t> не </a:t>
            </a:r>
            <a:r>
              <a:rPr lang="ru-RU" sz="3600" dirty="0" err="1"/>
              <a:t>може</a:t>
            </a:r>
            <a:r>
              <a:rPr lang="ru-RU" sz="3600" dirty="0"/>
              <a:t> </a:t>
            </a:r>
            <a:r>
              <a:rPr lang="ru-RU" sz="3600" dirty="0" err="1"/>
              <a:t>перевищувати</a:t>
            </a:r>
            <a:r>
              <a:rPr lang="ru-RU" sz="3600" dirty="0"/>
              <a:t> </a:t>
            </a:r>
            <a:r>
              <a:rPr lang="ru-RU" sz="3600" dirty="0" err="1"/>
              <a:t>двох</a:t>
            </a:r>
            <a:r>
              <a:rPr lang="ru-RU" sz="3600" dirty="0"/>
              <a:t> годин на день (</a:t>
            </a:r>
            <a:r>
              <a:rPr lang="ru-RU" sz="3600" dirty="0">
                <a:hlinkClick r:id="rId2"/>
              </a:rPr>
              <a:t>ч.1, </a:t>
            </a:r>
            <a:r>
              <a:rPr lang="ru-RU" sz="3600" dirty="0" err="1">
                <a:hlinkClick r:id="rId2"/>
              </a:rPr>
              <a:t>стаття</a:t>
            </a:r>
            <a:r>
              <a:rPr lang="ru-RU" sz="3600" dirty="0">
                <a:hlinkClick r:id="rId2"/>
              </a:rPr>
              <a:t> 100 КК </a:t>
            </a:r>
            <a:r>
              <a:rPr lang="ru-RU" sz="3600" dirty="0" err="1">
                <a:hlinkClick r:id="rId2"/>
              </a:rPr>
              <a:t>України</a:t>
            </a:r>
            <a:r>
              <a:rPr lang="ru-RU" sz="3600" dirty="0"/>
              <a:t>);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9375"/>
            <a:ext cx="10515600" cy="350456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dirty="0" err="1">
                <a:hlinkClick r:id="rId2" tooltip="Виконання покарання у виді виправних робіт"/>
              </a:rPr>
              <a:t>виправні</a:t>
            </a:r>
            <a:r>
              <a:rPr lang="ru-RU" sz="3200" dirty="0">
                <a:hlinkClick r:id="rId2" tooltip="Виконання покарання у виді виправних робіт"/>
              </a:rPr>
              <a:t> </a:t>
            </a:r>
            <a:r>
              <a:rPr lang="ru-RU" sz="3200" dirty="0" err="1">
                <a:hlinkClick r:id="rId2" tooltip="Виконання покарання у виді виправних робіт"/>
              </a:rPr>
              <a:t>роботи</a:t>
            </a:r>
            <a:r>
              <a:rPr lang="ru-RU" sz="3200" dirty="0"/>
              <a:t> – </a:t>
            </a:r>
            <a:r>
              <a:rPr lang="ru-RU" sz="3200" dirty="0" err="1"/>
              <a:t>можуть</a:t>
            </a:r>
            <a:r>
              <a:rPr lang="ru-RU" sz="3200" dirty="0"/>
              <a:t> бути </a:t>
            </a:r>
            <a:r>
              <a:rPr lang="ru-RU" sz="3200" dirty="0" err="1"/>
              <a:t>призначені</a:t>
            </a:r>
            <a:r>
              <a:rPr lang="ru-RU" sz="3200" dirty="0"/>
              <a:t> </a:t>
            </a:r>
            <a:r>
              <a:rPr lang="ru-RU" sz="3200" dirty="0" err="1"/>
              <a:t>неповнолітньому</a:t>
            </a:r>
            <a:r>
              <a:rPr lang="ru-RU" sz="3200" dirty="0"/>
              <a:t> в </a:t>
            </a:r>
            <a:r>
              <a:rPr lang="ru-RU" sz="3200" dirty="0" err="1"/>
              <a:t>віці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16 до 18 </a:t>
            </a:r>
            <a:r>
              <a:rPr lang="ru-RU" sz="3200" dirty="0" err="1"/>
              <a:t>років</a:t>
            </a:r>
            <a:r>
              <a:rPr lang="ru-RU" sz="3200" dirty="0"/>
              <a:t> за </a:t>
            </a:r>
            <a:r>
              <a:rPr lang="ru-RU" sz="3200" dirty="0" err="1"/>
              <a:t>місцем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на строк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двох</a:t>
            </a:r>
            <a:r>
              <a:rPr lang="ru-RU" sz="3200" dirty="0"/>
              <a:t> </a:t>
            </a:r>
            <a:r>
              <a:rPr lang="ru-RU" sz="3200" dirty="0" err="1"/>
              <a:t>місяців</a:t>
            </a:r>
            <a:r>
              <a:rPr lang="ru-RU" sz="3200" dirty="0"/>
              <a:t> до одного року.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заробітку</a:t>
            </a:r>
            <a:r>
              <a:rPr lang="ru-RU" sz="3200" dirty="0"/>
              <a:t> </a:t>
            </a:r>
            <a:r>
              <a:rPr lang="ru-RU" sz="3200" dirty="0" err="1"/>
              <a:t>неповнолітнього</a:t>
            </a:r>
            <a:r>
              <a:rPr lang="ru-RU" sz="3200" dirty="0"/>
              <a:t>, </a:t>
            </a:r>
            <a:r>
              <a:rPr lang="ru-RU" sz="3200" dirty="0" err="1"/>
              <a:t>засудженого</a:t>
            </a:r>
            <a:r>
              <a:rPr lang="ru-RU" sz="3200" dirty="0"/>
              <a:t> до </a:t>
            </a:r>
            <a:r>
              <a:rPr lang="ru-RU" sz="3200" dirty="0" err="1"/>
              <a:t>виправних</a:t>
            </a:r>
            <a:r>
              <a:rPr lang="ru-RU" sz="3200" dirty="0"/>
              <a:t> </a:t>
            </a:r>
            <a:r>
              <a:rPr lang="ru-RU" sz="3200" dirty="0" err="1"/>
              <a:t>робіт</a:t>
            </a:r>
            <a:r>
              <a:rPr lang="ru-RU" sz="3200" dirty="0"/>
              <a:t>, </a:t>
            </a:r>
            <a:r>
              <a:rPr lang="ru-RU" sz="3200" dirty="0" err="1"/>
              <a:t>здійснюється</a:t>
            </a:r>
            <a:r>
              <a:rPr lang="ru-RU" sz="3200" dirty="0"/>
              <a:t> </a:t>
            </a:r>
            <a:r>
              <a:rPr lang="ru-RU" sz="3200" dirty="0" err="1"/>
              <a:t>відрахування</a:t>
            </a:r>
            <a:r>
              <a:rPr lang="ru-RU" sz="3200" dirty="0"/>
              <a:t> в </a:t>
            </a:r>
            <a:r>
              <a:rPr lang="ru-RU" sz="3200" dirty="0" err="1"/>
              <a:t>дохід</a:t>
            </a:r>
            <a:r>
              <a:rPr lang="ru-RU" sz="3200" dirty="0"/>
              <a:t> </a:t>
            </a:r>
            <a:r>
              <a:rPr lang="ru-RU" sz="3200" dirty="0" err="1"/>
              <a:t>держави</a:t>
            </a:r>
            <a:r>
              <a:rPr lang="ru-RU" sz="3200" dirty="0"/>
              <a:t> в </a:t>
            </a:r>
            <a:r>
              <a:rPr lang="ru-RU" sz="3200" dirty="0" err="1"/>
              <a:t>розмірі</a:t>
            </a:r>
            <a:r>
              <a:rPr lang="ru-RU" sz="3200" dirty="0"/>
              <a:t>, </a:t>
            </a:r>
            <a:r>
              <a:rPr lang="ru-RU" sz="3200" dirty="0" err="1"/>
              <a:t>встановленому</a:t>
            </a:r>
            <a:r>
              <a:rPr lang="ru-RU" sz="3200" dirty="0"/>
              <a:t> судом, в межах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п’яти</a:t>
            </a:r>
            <a:r>
              <a:rPr lang="ru-RU" sz="3200" dirty="0"/>
              <a:t> до десяти </a:t>
            </a:r>
            <a:r>
              <a:rPr lang="ru-RU" sz="3200" dirty="0" err="1"/>
              <a:t>відсотків</a:t>
            </a:r>
            <a:r>
              <a:rPr lang="ru-RU" sz="3200" dirty="0"/>
              <a:t> (</a:t>
            </a:r>
            <a:r>
              <a:rPr lang="ru-RU" sz="3200" dirty="0">
                <a:hlinkClick r:id="rId3"/>
              </a:rPr>
              <a:t>ч.2, </a:t>
            </a:r>
            <a:r>
              <a:rPr lang="ru-RU" sz="3200" dirty="0" err="1">
                <a:hlinkClick r:id="rId3"/>
              </a:rPr>
              <a:t>стаття</a:t>
            </a:r>
            <a:r>
              <a:rPr lang="ru-RU" sz="3200" dirty="0">
                <a:hlinkClick r:id="rId3"/>
              </a:rPr>
              <a:t> 100 КК </a:t>
            </a:r>
            <a:r>
              <a:rPr lang="ru-RU" sz="3200" dirty="0" err="1">
                <a:hlinkClick r:id="rId3"/>
              </a:rPr>
              <a:t>України</a:t>
            </a:r>
            <a:r>
              <a:rPr lang="ru-RU" sz="3200" dirty="0"/>
              <a:t>);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436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dirty="0" err="1">
                <a:hlinkClick r:id="rId2" tooltip="Виконання покарання у виді арешту"/>
              </a:rPr>
              <a:t>арешт</a:t>
            </a:r>
            <a:r>
              <a:rPr lang="ru-RU" sz="3600" dirty="0"/>
              <a:t> – </a:t>
            </a:r>
            <a:r>
              <a:rPr lang="ru-RU" sz="3600" dirty="0" err="1"/>
              <a:t>полягає</a:t>
            </a:r>
            <a:r>
              <a:rPr lang="ru-RU" sz="3600" dirty="0"/>
              <a:t> у </a:t>
            </a:r>
            <a:r>
              <a:rPr lang="ru-RU" sz="3600" dirty="0" err="1"/>
              <a:t>триманні</a:t>
            </a:r>
            <a:r>
              <a:rPr lang="ru-RU" sz="3600" dirty="0"/>
              <a:t> </a:t>
            </a:r>
            <a:r>
              <a:rPr lang="ru-RU" sz="3600" dirty="0" err="1"/>
              <a:t>неповнолітнього</a:t>
            </a:r>
            <a:r>
              <a:rPr lang="ru-RU" sz="3600" dirty="0"/>
              <a:t>, </a:t>
            </a:r>
            <a:r>
              <a:rPr lang="ru-RU" sz="3600" dirty="0" err="1"/>
              <a:t>який</a:t>
            </a:r>
            <a:r>
              <a:rPr lang="ru-RU" sz="3600" dirty="0"/>
              <a:t> на момент </a:t>
            </a:r>
            <a:r>
              <a:rPr lang="ru-RU" sz="3600" dirty="0" err="1"/>
              <a:t>постановлення</a:t>
            </a:r>
            <a:r>
              <a:rPr lang="ru-RU" sz="3600" dirty="0"/>
              <a:t> </a:t>
            </a:r>
            <a:r>
              <a:rPr lang="ru-RU" sz="3600" dirty="0" err="1"/>
              <a:t>вироку</a:t>
            </a:r>
            <a:r>
              <a:rPr lang="ru-RU" sz="3600" dirty="0"/>
              <a:t> </a:t>
            </a:r>
            <a:r>
              <a:rPr lang="ru-RU" sz="3600" dirty="0" err="1"/>
              <a:t>досяг</a:t>
            </a:r>
            <a:r>
              <a:rPr lang="ru-RU" sz="3600" dirty="0"/>
              <a:t> </a:t>
            </a:r>
            <a:r>
              <a:rPr lang="ru-RU" sz="3600" dirty="0" err="1"/>
              <a:t>шістнадцяти</a:t>
            </a:r>
            <a:r>
              <a:rPr lang="ru-RU" sz="3600" dirty="0"/>
              <a:t> </a:t>
            </a:r>
            <a:r>
              <a:rPr lang="ru-RU" sz="3600" dirty="0" err="1"/>
              <a:t>років</a:t>
            </a:r>
            <a:r>
              <a:rPr lang="ru-RU" sz="3600" dirty="0"/>
              <a:t>, в </a:t>
            </a:r>
            <a:r>
              <a:rPr lang="ru-RU" sz="3600" dirty="0" err="1"/>
              <a:t>умовах</a:t>
            </a:r>
            <a:r>
              <a:rPr lang="ru-RU" sz="3600" dirty="0"/>
              <a:t>, </a:t>
            </a:r>
            <a:r>
              <a:rPr lang="ru-RU" sz="3600" dirty="0" err="1"/>
              <a:t>ізоляції</a:t>
            </a:r>
            <a:r>
              <a:rPr lang="ru-RU" sz="3600" dirty="0"/>
              <a:t> в </a:t>
            </a:r>
            <a:r>
              <a:rPr lang="ru-RU" sz="3600" dirty="0" err="1"/>
              <a:t>спеціально</a:t>
            </a:r>
            <a:r>
              <a:rPr lang="ru-RU" sz="3600" dirty="0"/>
              <a:t> </a:t>
            </a:r>
            <a:r>
              <a:rPr lang="ru-RU" sz="3600" dirty="0" err="1"/>
              <a:t>пристосованих</a:t>
            </a:r>
            <a:r>
              <a:rPr lang="ru-RU" sz="3600" dirty="0"/>
              <a:t> </a:t>
            </a:r>
            <a:r>
              <a:rPr lang="ru-RU" sz="3600" dirty="0" err="1"/>
              <a:t>установах</a:t>
            </a:r>
            <a:r>
              <a:rPr lang="ru-RU" sz="3600" dirty="0"/>
              <a:t> на строк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п’ятнадцяти</a:t>
            </a:r>
            <a:r>
              <a:rPr lang="ru-RU" sz="3600" dirty="0"/>
              <a:t> до сорока </a:t>
            </a:r>
            <a:r>
              <a:rPr lang="ru-RU" sz="3600" dirty="0" err="1"/>
              <a:t>п’яти</a:t>
            </a:r>
            <a:r>
              <a:rPr lang="ru-RU" sz="3600" dirty="0"/>
              <a:t> </a:t>
            </a:r>
            <a:r>
              <a:rPr lang="ru-RU" sz="3600" dirty="0" err="1"/>
              <a:t>діб</a:t>
            </a:r>
            <a:r>
              <a:rPr lang="ru-RU" sz="3600" dirty="0"/>
              <a:t> (</a:t>
            </a:r>
            <a:r>
              <a:rPr lang="ru-RU" sz="3600" dirty="0" err="1">
                <a:hlinkClick r:id="rId3"/>
              </a:rPr>
              <a:t>стаття</a:t>
            </a:r>
            <a:r>
              <a:rPr lang="ru-RU" sz="3600" dirty="0">
                <a:hlinkClick r:id="rId3"/>
              </a:rPr>
              <a:t> 101 КК </a:t>
            </a:r>
            <a:r>
              <a:rPr lang="ru-RU" sz="3600" dirty="0" err="1">
                <a:hlinkClick r:id="rId3"/>
              </a:rPr>
              <a:t>України</a:t>
            </a:r>
            <a:r>
              <a:rPr lang="ru-RU" sz="3600" dirty="0"/>
              <a:t>);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575" y="1137285"/>
            <a:ext cx="10515600" cy="486304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err="1">
                <a:hlinkClick r:id="rId2" tooltip="Порядок і умови покарання у виді позбавлення волі"/>
              </a:rPr>
              <a:t>позбавлення</a:t>
            </a:r>
            <a:r>
              <a:rPr lang="ru-RU" sz="3200" dirty="0">
                <a:hlinkClick r:id="rId2" tooltip="Порядок і умови покарання у виді позбавлення волі"/>
              </a:rPr>
              <a:t> </a:t>
            </a:r>
            <a:r>
              <a:rPr lang="ru-RU" sz="3200" dirty="0" err="1">
                <a:hlinkClick r:id="rId2" tooltip="Порядок і умови покарання у виді позбавлення волі"/>
              </a:rPr>
              <a:t>волі</a:t>
            </a:r>
            <a:r>
              <a:rPr lang="ru-RU" sz="3200" dirty="0">
                <a:hlinkClick r:id="rId2" tooltip="Порядок і умови покарання у виді позбавлення волі"/>
              </a:rPr>
              <a:t> на </a:t>
            </a:r>
            <a:r>
              <a:rPr lang="ru-RU" sz="3200" dirty="0" err="1">
                <a:hlinkClick r:id="rId2" tooltip="Порядок і умови покарання у виді позбавлення волі"/>
              </a:rPr>
              <a:t>певний</a:t>
            </a:r>
            <a:r>
              <a:rPr lang="ru-RU" sz="3200" dirty="0">
                <a:hlinkClick r:id="rId2" tooltip="Порядок і умови покарання у виді позбавлення волі"/>
              </a:rPr>
              <a:t> строк</a:t>
            </a:r>
            <a:r>
              <a:rPr lang="ru-RU" sz="3200" dirty="0"/>
              <a:t> особам, </a:t>
            </a:r>
            <a:r>
              <a:rPr lang="ru-RU" sz="3200" dirty="0" err="1"/>
              <a:t>які</a:t>
            </a:r>
            <a:r>
              <a:rPr lang="ru-RU" sz="3200" dirty="0"/>
              <a:t> не </a:t>
            </a:r>
            <a:r>
              <a:rPr lang="ru-RU" sz="3200" dirty="0" err="1"/>
              <a:t>досягли</a:t>
            </a:r>
            <a:r>
              <a:rPr lang="ru-RU" sz="3200" dirty="0"/>
              <a:t> до </a:t>
            </a:r>
            <a:r>
              <a:rPr lang="ru-RU" sz="3200" dirty="0" err="1"/>
              <a:t>вчинення</a:t>
            </a:r>
            <a:r>
              <a:rPr lang="ru-RU" sz="3200" dirty="0"/>
              <a:t> </a:t>
            </a:r>
            <a:r>
              <a:rPr lang="ru-RU" sz="3200" dirty="0" err="1"/>
              <a:t>злочину</a:t>
            </a:r>
            <a:r>
              <a:rPr lang="ru-RU" sz="3200" dirty="0"/>
              <a:t> </a:t>
            </a:r>
            <a:r>
              <a:rPr lang="ru-RU" sz="3200" dirty="0" err="1"/>
              <a:t>вісімнадцятирічного</a:t>
            </a:r>
            <a:r>
              <a:rPr lang="ru-RU" sz="3200" dirty="0"/>
              <a:t> </a:t>
            </a:r>
            <a:r>
              <a:rPr lang="ru-RU" sz="3200" dirty="0" err="1"/>
              <a:t>віку</a:t>
            </a:r>
            <a:r>
              <a:rPr lang="ru-RU" sz="3200" dirty="0"/>
              <a:t>, не </a:t>
            </a:r>
            <a:r>
              <a:rPr lang="ru-RU" sz="3200" dirty="0" err="1"/>
              <a:t>може</a:t>
            </a:r>
            <a:r>
              <a:rPr lang="ru-RU" sz="3200" dirty="0"/>
              <a:t> бути </a:t>
            </a:r>
            <a:r>
              <a:rPr lang="ru-RU" sz="3200" dirty="0" err="1"/>
              <a:t>призначене</a:t>
            </a:r>
            <a:r>
              <a:rPr lang="ru-RU" sz="3200" dirty="0"/>
              <a:t> на строк </a:t>
            </a:r>
            <a:r>
              <a:rPr lang="ru-RU" sz="3200" dirty="0" err="1"/>
              <a:t>більше</a:t>
            </a:r>
            <a:r>
              <a:rPr lang="ru-RU" sz="3200" dirty="0"/>
              <a:t> десяти </a:t>
            </a:r>
            <a:r>
              <a:rPr lang="ru-RU" sz="3200" dirty="0" err="1"/>
              <a:t>років</a:t>
            </a:r>
            <a:r>
              <a:rPr lang="ru-RU" sz="3200" dirty="0"/>
              <a:t>, в за особливо тяжкий </a:t>
            </a:r>
            <a:r>
              <a:rPr lang="ru-RU" sz="3200" dirty="0" err="1"/>
              <a:t>злочин</a:t>
            </a:r>
            <a:r>
              <a:rPr lang="ru-RU" sz="3200" dirty="0"/>
              <a:t>, </a:t>
            </a:r>
            <a:r>
              <a:rPr lang="ru-RU" sz="3200" dirty="0" err="1"/>
              <a:t>поєднаний</a:t>
            </a:r>
            <a:r>
              <a:rPr lang="ru-RU" sz="3200" dirty="0"/>
              <a:t> з </a:t>
            </a:r>
            <a:r>
              <a:rPr lang="ru-RU" sz="3200" dirty="0" err="1"/>
              <a:t>умисним</a:t>
            </a:r>
            <a:r>
              <a:rPr lang="ru-RU" sz="3200" dirty="0"/>
              <a:t> </a:t>
            </a:r>
            <a:r>
              <a:rPr lang="ru-RU" sz="3200" dirty="0" err="1"/>
              <a:t>позбавленням</a:t>
            </a:r>
            <a:r>
              <a:rPr lang="ru-RU" sz="3200" dirty="0"/>
              <a:t> </a:t>
            </a:r>
            <a:r>
              <a:rPr lang="ru-RU" sz="3200" dirty="0" err="1"/>
              <a:t>життя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 – не </a:t>
            </a:r>
            <a:r>
              <a:rPr lang="ru-RU" sz="3200" dirty="0" err="1"/>
              <a:t>більше</a:t>
            </a:r>
            <a:r>
              <a:rPr lang="ru-RU" sz="3200" dirty="0"/>
              <a:t> </a:t>
            </a:r>
            <a:r>
              <a:rPr lang="ru-RU" sz="3200" dirty="0" err="1"/>
              <a:t>п’ятнадцяти</a:t>
            </a:r>
            <a:r>
              <a:rPr lang="ru-RU" sz="3200" dirty="0"/>
              <a:t> </a:t>
            </a:r>
            <a:r>
              <a:rPr lang="ru-RU" sz="3200" dirty="0" err="1"/>
              <a:t>років</a:t>
            </a:r>
            <a:r>
              <a:rPr lang="ru-RU" sz="3200" dirty="0"/>
              <a:t>. </a:t>
            </a:r>
            <a:r>
              <a:rPr lang="ru-RU" sz="3200" dirty="0" err="1"/>
              <a:t>Неповнолітні</a:t>
            </a:r>
            <a:r>
              <a:rPr lang="ru-RU" sz="3200" dirty="0"/>
              <a:t>, </a:t>
            </a:r>
            <a:r>
              <a:rPr lang="ru-RU" sz="3200" dirty="0" err="1"/>
              <a:t>засуджені</a:t>
            </a:r>
            <a:r>
              <a:rPr lang="ru-RU" sz="3200" dirty="0"/>
              <a:t> до </a:t>
            </a:r>
            <a:r>
              <a:rPr lang="ru-RU" sz="3200" dirty="0" err="1"/>
              <a:t>покарання</a:t>
            </a:r>
            <a:r>
              <a:rPr lang="ru-RU" sz="3200" dirty="0"/>
              <a:t> у </a:t>
            </a:r>
            <a:r>
              <a:rPr lang="ru-RU" sz="3200" dirty="0" err="1"/>
              <a:t>виді</a:t>
            </a:r>
            <a:r>
              <a:rPr lang="ru-RU" sz="3200" dirty="0"/>
              <a:t> </a:t>
            </a:r>
            <a:r>
              <a:rPr lang="ru-RU" sz="3200" dirty="0" err="1"/>
              <a:t>позбавлення</a:t>
            </a:r>
            <a:r>
              <a:rPr lang="ru-RU" sz="3200" dirty="0"/>
              <a:t> </a:t>
            </a:r>
            <a:r>
              <a:rPr lang="ru-RU" sz="3200" dirty="0" err="1"/>
              <a:t>волі</a:t>
            </a:r>
            <a:r>
              <a:rPr lang="ru-RU" sz="3200" dirty="0"/>
              <a:t>, </a:t>
            </a:r>
            <a:r>
              <a:rPr lang="ru-RU" sz="3200" dirty="0" err="1"/>
              <a:t>відбувають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у </a:t>
            </a:r>
            <a:r>
              <a:rPr lang="ru-RU" sz="3200" dirty="0" err="1"/>
              <a:t>спеціальних</a:t>
            </a:r>
            <a:r>
              <a:rPr lang="ru-RU" sz="3200" dirty="0"/>
              <a:t> </a:t>
            </a:r>
            <a:r>
              <a:rPr lang="ru-RU" sz="3200" dirty="0" err="1"/>
              <a:t>виховних</a:t>
            </a:r>
            <a:r>
              <a:rPr lang="ru-RU" sz="3200" dirty="0"/>
              <a:t> </a:t>
            </a:r>
            <a:r>
              <a:rPr lang="ru-RU" sz="3200" dirty="0" err="1"/>
              <a:t>установах</a:t>
            </a:r>
            <a:r>
              <a:rPr lang="ru-RU" sz="3200" dirty="0"/>
              <a:t>. </a:t>
            </a:r>
            <a:r>
              <a:rPr lang="ru-RU" sz="3200" dirty="0" err="1"/>
              <a:t>Позбавлення</a:t>
            </a:r>
            <a:r>
              <a:rPr lang="ru-RU" sz="3200" dirty="0"/>
              <a:t> </a:t>
            </a:r>
            <a:r>
              <a:rPr lang="ru-RU" sz="3200" dirty="0" err="1"/>
              <a:t>волі</a:t>
            </a:r>
            <a:r>
              <a:rPr lang="ru-RU" sz="3200" dirty="0"/>
              <a:t> не </a:t>
            </a:r>
            <a:r>
              <a:rPr lang="ru-RU" sz="3200" dirty="0" err="1"/>
              <a:t>може</a:t>
            </a:r>
            <a:r>
              <a:rPr lang="ru-RU" sz="3200" dirty="0"/>
              <a:t> бути </a:t>
            </a:r>
            <a:r>
              <a:rPr lang="ru-RU" sz="3200" dirty="0" err="1"/>
              <a:t>призначено</a:t>
            </a:r>
            <a:r>
              <a:rPr lang="ru-RU" sz="3200" dirty="0"/>
              <a:t> </a:t>
            </a:r>
            <a:r>
              <a:rPr lang="ru-RU" sz="3200" dirty="0" err="1"/>
              <a:t>неповнолітньому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вперше</a:t>
            </a:r>
            <a:r>
              <a:rPr lang="ru-RU" sz="3200" dirty="0"/>
              <a:t> вчинив </a:t>
            </a:r>
            <a:r>
              <a:rPr lang="ru-RU" sz="3200" dirty="0" err="1"/>
              <a:t>злочин</a:t>
            </a:r>
            <a:r>
              <a:rPr lang="ru-RU" sz="3200" dirty="0"/>
              <a:t> </a:t>
            </a:r>
            <a:r>
              <a:rPr lang="ru-RU" sz="3200" dirty="0" err="1"/>
              <a:t>невеликої</a:t>
            </a:r>
            <a:r>
              <a:rPr lang="ru-RU" sz="3200" dirty="0"/>
              <a:t> </a:t>
            </a:r>
            <a:r>
              <a:rPr lang="ru-RU" sz="3200" dirty="0" err="1"/>
              <a:t>тяжкості</a:t>
            </a:r>
            <a:r>
              <a:rPr lang="ru-RU" sz="3200" dirty="0"/>
              <a:t> (</a:t>
            </a:r>
            <a:r>
              <a:rPr lang="ru-RU" sz="3200" dirty="0" err="1">
                <a:hlinkClick r:id="rId3"/>
              </a:rPr>
              <a:t>стаття</a:t>
            </a:r>
            <a:r>
              <a:rPr lang="ru-RU" sz="3200" dirty="0">
                <a:hlinkClick r:id="rId3"/>
              </a:rPr>
              <a:t> 102 КК </a:t>
            </a:r>
            <a:r>
              <a:rPr lang="ru-RU" sz="3200" dirty="0" err="1">
                <a:hlinkClick r:id="rId3"/>
              </a:rPr>
              <a:t>України</a:t>
            </a:r>
            <a:r>
              <a:rPr lang="ru-RU" sz="3200" dirty="0"/>
              <a:t>);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90" y="1010285"/>
            <a:ext cx="10515600" cy="1572895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txBody>
          <a:bodyPr>
            <a:normAutofit/>
          </a:bodyPr>
          <a:lstStyle/>
          <a:p>
            <a:pPr algn="ctr"/>
            <a:r>
              <a:rPr lang="en-US" altLang="en-US" sz="3200" b="1">
                <a:latin typeface="Cambria" panose="02040503050406030204" charset="0"/>
                <a:cs typeface="Cambria" panose="02040503050406030204" charset="0"/>
                <a:sym typeface="+mn-ea"/>
              </a:rPr>
              <a:t>Дитиною</a:t>
            </a:r>
            <a:r>
              <a:rPr lang="en-US" altLang="ru-RU" sz="32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br>
              <a:rPr lang="en-US" altLang="ru-RU" sz="3200">
                <a:latin typeface="Cambria" panose="02040503050406030204" charset="0"/>
                <a:cs typeface="Cambria" panose="02040503050406030204" charset="0"/>
                <a:sym typeface="+mn-ea"/>
              </a:rPr>
            </a:b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є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кожна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людська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істота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до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досягнення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нею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 18-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річного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 sz="2400">
                <a:latin typeface="Cambria" panose="02040503050406030204" charset="0"/>
                <a:cs typeface="Cambria" panose="02040503050406030204" charset="0"/>
                <a:sym typeface="+mn-ea"/>
              </a:rPr>
              <a:t>віку</a:t>
            </a:r>
            <a:r>
              <a:rPr lang="en-US" altLang="ru-RU" sz="2400">
                <a:latin typeface="Cambria" panose="02040503050406030204" charset="0"/>
                <a:cs typeface="Cambria" panose="02040503050406030204" charset="0"/>
                <a:sym typeface="+mn-ea"/>
              </a:rPr>
              <a:t>. </a:t>
            </a:r>
            <a:endParaRPr lang="en-US" altLang="ru-RU" sz="24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61390" y="2973070"/>
            <a:ext cx="10515600" cy="16332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Сімейний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кодекс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України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у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2002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році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вводить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поняття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«</a:t>
            </a:r>
            <a:r>
              <a:rPr lang="en-US" altLang="en-US" b="1">
                <a:latin typeface="Cambria" panose="02040503050406030204" charset="0"/>
                <a:cs typeface="Cambria" panose="02040503050406030204" charset="0"/>
                <a:sym typeface="+mn-ea"/>
              </a:rPr>
              <a:t>малолітня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(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від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народження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до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14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років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)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та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en-US" b="1">
                <a:latin typeface="Cambria" panose="02040503050406030204" charset="0"/>
                <a:cs typeface="Cambria" panose="02040503050406030204" charset="0"/>
                <a:sym typeface="+mn-ea"/>
              </a:rPr>
              <a:t>неповнолітня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(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від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14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до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 18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років</a:t>
            </a:r>
            <a:r>
              <a:rPr lang="en-US" altLang="ru-RU">
                <a:latin typeface="Cambria" panose="02040503050406030204" charset="0"/>
                <a:cs typeface="Cambria" panose="02040503050406030204" charset="0"/>
                <a:sym typeface="+mn-ea"/>
              </a:rPr>
              <a:t>) </a:t>
            </a:r>
            <a:r>
              <a:rPr lang="en-US" altLang="en-US">
                <a:latin typeface="Cambria" panose="02040503050406030204" charset="0"/>
                <a:cs typeface="Cambria" panose="02040503050406030204" charset="0"/>
                <a:sym typeface="+mn-ea"/>
              </a:rPr>
              <a:t>дитина»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81990"/>
          </a:xfrm>
          <a:solidFill>
            <a:srgbClr val="6699FF"/>
          </a:solidFill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uk-UA" sz="4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Правопорушення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73150"/>
            <a:ext cx="10515600" cy="4114800"/>
          </a:xfrm>
          <a:solidFill>
            <a:srgbClr val="FFCC66"/>
          </a:solidFill>
        </p:spPr>
        <p:txBody>
          <a:bodyPr vert="horz" wrap="square" lIns="91440" tIns="45720" rIns="91440" bIns="45720" numCol="1" anchor="t" anchorCtr="0" compatLnSpc="1">
            <a:normAutofit fontScale="90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lang="uk-UA" sz="2000" b="1" kern="0" noProof="0" dirty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uk-UA" sz="2000" b="1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Адміністративне </a:t>
            </a:r>
            <a:r>
              <a:rPr lang="uk-UA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-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протиправна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,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винна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(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умисна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або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необережна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)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дія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чи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бездіяльність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, яка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посягає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на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державний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або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громадський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порядок,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власність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, права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і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свободи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громадян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, на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встановлений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порядок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управління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і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за яку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законодавством</a:t>
            </a:r>
            <a:r>
              <a:rPr lang="uk-UA" alt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передбачено</a:t>
            </a:r>
            <a:r>
              <a:rPr lang="uk-UA" alt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b="1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адміністративну</a:t>
            </a:r>
            <a:r>
              <a:rPr lang="uk-UA" altLang="ru-RU" sz="2000" b="1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</a:t>
            </a:r>
            <a:r>
              <a:rPr lang="ru-RU" sz="2000" kern="0" noProof="0" dirty="0" err="1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відповідальність</a:t>
            </a:r>
            <a:r>
              <a:rPr 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.</a:t>
            </a:r>
            <a:r>
              <a:rPr lang="uk-UA" altLang="ru-RU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Адміністративна відповідальність настає з 16 років (до цього віку за дітей відповідають батьки).</a:t>
            </a:r>
            <a:r>
              <a:rPr lang="en-US" altLang="ru-RU" sz="2000">
                <a:highlight>
                  <a:srgbClr val="0000FF"/>
                </a:highlight>
                <a:latin typeface="Cambria" panose="02040503050406030204" charset="0"/>
                <a:cs typeface="Cambria" panose="02040503050406030204" charset="0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Кримінальне</a:t>
            </a: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передбачене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кримінальним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кодексом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суспільно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небезпечне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винне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діяння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дія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бездіяльність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вчинене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особою, яка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досягла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віку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кримінальної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відповідальності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 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uk-UA" sz="2000" b="1" kern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+mn-ea"/>
              </a:rPr>
              <a:t>     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uk-UA" sz="2000" b="1" kern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+mn-ea"/>
              </a:rPr>
              <a:t>Вік, з якого може наставати кримінальна відповідальність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endParaRPr lang="uk-UA" sz="2000" b="1" kern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uk-UA" sz="2000" b="1" kern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sym typeface="+mn-ea"/>
              </a:rPr>
              <a:t>       </a:t>
            </a:r>
            <a:r>
              <a:rPr lang="uk-UA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Кримінальній відповідальності підлягають особи, яким на момент вчинення злочину </a:t>
            </a:r>
            <a:r>
              <a:rPr lang="uk-UA" sz="2220" b="1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виповнилося 16 років.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uk-UA" sz="2000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       За особливо тяжкі злочини (злочини проти основ Національної безпеки, вбивство, крадіжка. пограбування, злісне хуліганство тощо) </a:t>
            </a:r>
            <a:r>
              <a:rPr lang="uk-UA" sz="2220" b="1" kern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sym typeface="+mn-ea"/>
              </a:rPr>
              <a:t>відповідальність настає з 14 років.</a:t>
            </a:r>
            <a:r>
              <a:rPr lang="uk-UA" altLang="en-US"/>
              <a:t> 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Oval 4"/>
          <p:cNvSpPr/>
          <p:nvPr/>
        </p:nvSpPr>
        <p:spPr>
          <a:xfrm>
            <a:off x="2063750" y="5188585"/>
            <a:ext cx="7848600" cy="1530985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scaled="0"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uk-UA" altLang="x-none" sz="2400" b="1" dirty="0">
                <a:latin typeface="Arial" panose="020B0604020202020204" pitchFamily="34" charset="0"/>
              </a:rPr>
              <a:t>Правопорушення </a:t>
            </a:r>
          </a:p>
          <a:p>
            <a:pPr algn="ctr"/>
            <a:endParaRPr lang="uk-UA" altLang="x-none" sz="2400" b="1" dirty="0">
              <a:latin typeface="Arial" panose="020B0604020202020204" pitchFamily="34" charset="0"/>
            </a:endParaRPr>
          </a:p>
          <a:p>
            <a:pPr algn="ctr"/>
            <a:r>
              <a:rPr lang="uk-UA" altLang="x-none" sz="2400" b="1" dirty="0">
                <a:latin typeface="Arial" panose="020B0604020202020204" pitchFamily="34" charset="0"/>
              </a:rPr>
              <a:t>відповідальність</a:t>
            </a:r>
            <a:endParaRPr sz="2400" b="1" dirty="0">
              <a:latin typeface="Arial" panose="020B0604020202020204" pitchFamily="34" charset="0"/>
            </a:endParaRPr>
          </a:p>
        </p:txBody>
      </p:sp>
      <p:sp>
        <p:nvSpPr>
          <p:cNvPr id="4101" name="AutoShape 5"/>
          <p:cNvSpPr/>
          <p:nvPr/>
        </p:nvSpPr>
        <p:spPr>
          <a:xfrm>
            <a:off x="5699760" y="5770245"/>
            <a:ext cx="576580" cy="368300"/>
          </a:xfrm>
          <a:prstGeom prst="downArrow">
            <a:avLst>
              <a:gd name="adj1" fmla="val 50000"/>
              <a:gd name="adj2" fmla="val 31267"/>
            </a:avLst>
          </a:prstGeom>
          <a:solidFill>
            <a:srgbClr val="C0C0C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255" y="1366520"/>
            <a:ext cx="11531600" cy="36645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err="1"/>
              <a:t>Злочини</a:t>
            </a:r>
            <a:r>
              <a:rPr lang="ru-RU" sz="4000" b="1" dirty="0"/>
              <a:t> </a:t>
            </a:r>
            <a:r>
              <a:rPr lang="ru-RU" sz="4000" b="1" dirty="0" err="1"/>
              <a:t>проти</a:t>
            </a:r>
            <a:r>
              <a:rPr lang="ru-RU" sz="4000" b="1" dirty="0"/>
              <a:t> основ </a:t>
            </a:r>
            <a:r>
              <a:rPr lang="ru-RU" sz="4000" b="1" dirty="0" err="1"/>
              <a:t>національної</a:t>
            </a:r>
            <a:r>
              <a:rPr lang="ru-RU" sz="4000" b="1" dirty="0"/>
              <a:t> </a:t>
            </a:r>
            <a:r>
              <a:rPr lang="ru-RU" sz="4000" b="1" dirty="0" err="1"/>
              <a:t>безпеки</a:t>
            </a:r>
            <a:r>
              <a:rPr lang="ru-RU" sz="4000" b="1" dirty="0"/>
              <a:t> </a:t>
            </a:r>
            <a:r>
              <a:rPr lang="ru-RU" sz="4000" b="1" dirty="0" err="1"/>
              <a:t>України</a:t>
            </a:r>
            <a:r>
              <a:rPr lang="ru-RU" sz="4000" b="1" dirty="0"/>
              <a:t> - </a:t>
            </a:r>
            <a:r>
              <a:rPr lang="ru-RU" sz="4000" dirty="0" err="1"/>
              <a:t>це</a:t>
            </a:r>
            <a:r>
              <a:rPr lang="ru-RU" sz="4000" dirty="0"/>
              <a:t> </a:t>
            </a:r>
            <a:r>
              <a:rPr lang="ru-RU" sz="4000" dirty="0" err="1"/>
              <a:t>суспільно</a:t>
            </a:r>
            <a:r>
              <a:rPr lang="ru-RU" sz="4000" dirty="0"/>
              <a:t> </a:t>
            </a:r>
            <a:r>
              <a:rPr lang="ru-RU" sz="4000" dirty="0" err="1"/>
              <a:t>небезпечні</a:t>
            </a:r>
            <a:r>
              <a:rPr lang="ru-RU" sz="4000" dirty="0"/>
              <a:t>, </a:t>
            </a:r>
            <a:r>
              <a:rPr lang="ru-RU" sz="4000" dirty="0" err="1"/>
              <a:t>протиправні</a:t>
            </a:r>
            <a:r>
              <a:rPr lang="ru-RU" sz="4000" dirty="0"/>
              <a:t>, </a:t>
            </a:r>
            <a:r>
              <a:rPr lang="ru-RU" sz="4000" dirty="0" err="1"/>
              <a:t>винні</a:t>
            </a:r>
            <a:r>
              <a:rPr lang="ru-RU" sz="4000" dirty="0"/>
              <a:t> та </a:t>
            </a:r>
            <a:r>
              <a:rPr lang="ru-RU" sz="4000" dirty="0" err="1"/>
              <a:t>карані</a:t>
            </a:r>
            <a:r>
              <a:rPr lang="ru-RU" sz="4000" dirty="0"/>
              <a:t> </a:t>
            </a:r>
            <a:r>
              <a:rPr lang="ru-RU" sz="4000" dirty="0" err="1"/>
              <a:t>діяння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заподіюють</a:t>
            </a:r>
            <a:r>
              <a:rPr lang="ru-RU" sz="4000" dirty="0"/>
              <a:t> шкоду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створюють</a:t>
            </a:r>
            <a:r>
              <a:rPr lang="ru-RU" sz="4000" dirty="0"/>
              <a:t> </a:t>
            </a:r>
            <a:r>
              <a:rPr lang="ru-RU" sz="4000" dirty="0" err="1"/>
              <a:t>загрозу</a:t>
            </a:r>
            <a:r>
              <a:rPr lang="ru-RU" sz="4000" dirty="0"/>
              <a:t> </a:t>
            </a:r>
            <a:r>
              <a:rPr lang="ru-RU" sz="4000" dirty="0" err="1"/>
              <a:t>заподіяння</a:t>
            </a:r>
            <a:r>
              <a:rPr lang="ru-RU" sz="4000" dirty="0"/>
              <a:t> </a:t>
            </a:r>
            <a:r>
              <a:rPr lang="ru-RU" sz="4000" dirty="0" err="1"/>
              <a:t>такої</a:t>
            </a:r>
            <a:r>
              <a:rPr lang="ru-RU" sz="4000" dirty="0"/>
              <a:t> </a:t>
            </a:r>
            <a:r>
              <a:rPr lang="ru-RU" sz="4000" dirty="0" err="1"/>
              <a:t>шкоди</a:t>
            </a:r>
            <a:r>
              <a:rPr lang="ru-RU" sz="4000" dirty="0"/>
              <a:t> </a:t>
            </a:r>
            <a:r>
              <a:rPr lang="ru-RU" sz="4000" dirty="0" err="1"/>
              <a:t>зовнішній</a:t>
            </a:r>
            <a:r>
              <a:rPr lang="ru-RU" sz="4000" dirty="0"/>
              <a:t> і </a:t>
            </a:r>
            <a:r>
              <a:rPr lang="ru-RU" sz="4000" dirty="0" err="1"/>
              <a:t>внутрішній</a:t>
            </a:r>
            <a:r>
              <a:rPr lang="ru-RU" sz="4000" dirty="0"/>
              <a:t> </a:t>
            </a:r>
            <a:r>
              <a:rPr lang="ru-RU" sz="4000" dirty="0" err="1"/>
              <a:t>безпеці</a:t>
            </a:r>
            <a:r>
              <a:rPr lang="ru-RU" sz="4000" dirty="0"/>
              <a:t> </a:t>
            </a:r>
            <a:r>
              <a:rPr lang="ru-RU" sz="4000" dirty="0" err="1"/>
              <a:t>держави</a:t>
            </a:r>
            <a:r>
              <a:rPr lang="ru-RU" sz="4000" dirty="0"/>
              <a:t>, </a:t>
            </a:r>
            <a:r>
              <a:rPr lang="ru-RU" sz="4000" dirty="0" err="1"/>
              <a:t>вчинені</a:t>
            </a:r>
            <a:r>
              <a:rPr lang="ru-RU" sz="4000" dirty="0"/>
              <a:t> </a:t>
            </a:r>
            <a:r>
              <a:rPr lang="ru-RU" sz="4000" dirty="0" err="1"/>
              <a:t>суб'єктом</a:t>
            </a:r>
            <a:r>
              <a:rPr lang="ru-RU" sz="4000" dirty="0"/>
              <a:t> </a:t>
            </a:r>
            <a:r>
              <a:rPr lang="ru-RU" sz="4000" dirty="0" err="1"/>
              <a:t>злочину</a:t>
            </a:r>
            <a:r>
              <a:rPr lang="ru-RU" sz="4000" dirty="0"/>
              <a:t>.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34310" y="405765"/>
            <a:ext cx="9196070" cy="2687320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Кримінальн</a:t>
            </a:r>
            <a:r>
              <a:rPr lang="uk-UA" altLang="ru-RU" sz="28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им</a:t>
            </a:r>
            <a:r>
              <a:rPr 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кодекс</a:t>
            </a:r>
            <a:r>
              <a:rPr lang="uk-UA" alt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ом</a:t>
            </a:r>
            <a:r>
              <a:rPr lang="ru-RU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</a:t>
            </a:r>
            <a:r>
              <a:rPr lang="uk-UA" alt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підстави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</a:t>
            </a:r>
            <a:r>
              <a:rPr lang="uk-UA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Кримінальна відповідальність"/>
              </a:rPr>
              <a:t>кримінальної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Кримінальна відповідальність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Кримінальна відповідальність"/>
              </a:rPr>
              <a:t>відповідальності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Злочинність"/>
              </a:rPr>
              <a:t>злочинність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 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Караність"/>
              </a:rPr>
              <a:t>караність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діянь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підстави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звільнення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відповідальності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 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Покарання"/>
              </a:rPr>
              <a:t>покарання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ККУ передбачено цілий розділ </a:t>
            </a:r>
            <a:r>
              <a:rPr lang="uk-UA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за злочини проти основ національної безпеки України: 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ст. 109- 114-2 ККУ .</a:t>
            </a:r>
            <a:b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uk-UA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також, у березні 2022 року внесено зміни до ККУ за </a:t>
            </a:r>
            <a:r>
              <a:rPr lang="uk-UA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ст.111 (державна зрада) та ст.113 (диверсія)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420" y="3243580"/>
            <a:ext cx="11745595" cy="33807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35000"/>
          </a:bodyPr>
          <a:lstStyle/>
          <a:p>
            <a:pPr algn="l"/>
            <a:r>
              <a:rPr lang="uk-UA" altLang="en-US" sz="8000" b="1"/>
              <a:t>ст.111 Державна зрада  </a:t>
            </a:r>
            <a:r>
              <a:rPr lang="en-US" altLang="ru-RU" sz="5600"/>
              <a:t>1. </a:t>
            </a:r>
            <a:r>
              <a:rPr lang="en-US" altLang="en-US" sz="5600"/>
              <a:t>Державна</a:t>
            </a:r>
            <a:r>
              <a:rPr lang="en-US" altLang="ru-RU" sz="5600"/>
              <a:t> </a:t>
            </a:r>
            <a:r>
              <a:rPr lang="en-US" altLang="en-US" sz="5600"/>
              <a:t>зрада</a:t>
            </a:r>
            <a:r>
              <a:rPr lang="en-US" altLang="ru-RU" sz="5600"/>
              <a:t>, </a:t>
            </a:r>
            <a:r>
              <a:rPr lang="en-US" altLang="en-US" sz="5600"/>
              <a:t>тобто</a:t>
            </a:r>
            <a:r>
              <a:rPr lang="en-US" altLang="ru-RU" sz="5600"/>
              <a:t> </a:t>
            </a:r>
            <a:r>
              <a:rPr lang="en-US" altLang="en-US" sz="5600"/>
              <a:t>діяння</a:t>
            </a:r>
            <a:r>
              <a:rPr lang="en-US" altLang="ru-RU" sz="5600"/>
              <a:t>, </a:t>
            </a:r>
            <a:r>
              <a:rPr lang="en-US" altLang="en-US" sz="5600"/>
              <a:t>умисно</a:t>
            </a:r>
            <a:r>
              <a:rPr lang="en-US" altLang="ru-RU" sz="5600"/>
              <a:t> </a:t>
            </a:r>
            <a:r>
              <a:rPr lang="en-US" altLang="en-US" sz="5600"/>
              <a:t>вчинене</a:t>
            </a:r>
            <a:r>
              <a:rPr lang="en-US" altLang="ru-RU" sz="5600"/>
              <a:t> </a:t>
            </a:r>
            <a:r>
              <a:rPr lang="en-US" altLang="en-US" sz="5600"/>
              <a:t>громадянином</a:t>
            </a:r>
            <a:r>
              <a:rPr lang="en-US" altLang="ru-RU" sz="5600"/>
              <a:t> </a:t>
            </a:r>
            <a:r>
              <a:rPr lang="en-US" altLang="en-US" sz="5600"/>
              <a:t>України</a:t>
            </a:r>
            <a:r>
              <a:rPr lang="en-US" altLang="ru-RU" sz="5600"/>
              <a:t> </a:t>
            </a:r>
            <a:r>
              <a:rPr lang="en-US" altLang="en-US" sz="5600"/>
              <a:t>на</a:t>
            </a:r>
            <a:r>
              <a:rPr lang="en-US" altLang="ru-RU" sz="5600"/>
              <a:t> </a:t>
            </a:r>
            <a:r>
              <a:rPr lang="en-US" altLang="en-US" sz="5600"/>
              <a:t>шкоду</a:t>
            </a:r>
            <a:r>
              <a:rPr lang="en-US" altLang="ru-RU" sz="5600"/>
              <a:t> </a:t>
            </a:r>
            <a:r>
              <a:rPr lang="en-US" altLang="en-US" sz="5600"/>
              <a:t>суверенітетові</a:t>
            </a:r>
            <a:r>
              <a:rPr lang="en-US" altLang="ru-RU" sz="5600"/>
              <a:t>, </a:t>
            </a:r>
            <a:r>
              <a:rPr lang="en-US" altLang="en-US" sz="5600"/>
              <a:t>територіальній</a:t>
            </a:r>
            <a:r>
              <a:rPr lang="en-US" altLang="ru-RU" sz="5600"/>
              <a:t> </a:t>
            </a:r>
            <a:r>
              <a:rPr lang="en-US" altLang="en-US" sz="5600"/>
              <a:t>цілісності</a:t>
            </a:r>
            <a:r>
              <a:rPr lang="en-US" altLang="ru-RU" sz="5600"/>
              <a:t> </a:t>
            </a:r>
            <a:r>
              <a:rPr lang="en-US" altLang="en-US" sz="5600"/>
              <a:t>та</a:t>
            </a:r>
            <a:r>
              <a:rPr lang="en-US" altLang="ru-RU" sz="5600"/>
              <a:t> </a:t>
            </a:r>
            <a:r>
              <a:rPr lang="en-US" altLang="en-US" sz="5600"/>
              <a:t>недоторканності</a:t>
            </a:r>
            <a:r>
              <a:rPr lang="en-US" altLang="ru-RU" sz="5600"/>
              <a:t>, </a:t>
            </a:r>
            <a:r>
              <a:rPr lang="en-US" altLang="en-US" sz="5600"/>
              <a:t>обороноздатності</a:t>
            </a:r>
            <a:r>
              <a:rPr lang="en-US" altLang="ru-RU" sz="5600"/>
              <a:t>, </a:t>
            </a:r>
            <a:r>
              <a:rPr lang="en-US" altLang="en-US" sz="5600"/>
              <a:t>державній</a:t>
            </a:r>
            <a:r>
              <a:rPr lang="en-US" altLang="ru-RU" sz="5600"/>
              <a:t>, </a:t>
            </a:r>
            <a:r>
              <a:rPr lang="en-US" altLang="en-US" sz="5600"/>
              <a:t>економічній</a:t>
            </a:r>
            <a:r>
              <a:rPr lang="en-US" altLang="ru-RU" sz="5600"/>
              <a:t> </a:t>
            </a:r>
            <a:r>
              <a:rPr lang="en-US" altLang="en-US" sz="5600"/>
              <a:t>чи</a:t>
            </a:r>
            <a:r>
              <a:rPr lang="en-US" altLang="ru-RU" sz="5600"/>
              <a:t> </a:t>
            </a:r>
            <a:r>
              <a:rPr lang="en-US" altLang="en-US" sz="5600"/>
              <a:t>інформаційній</a:t>
            </a:r>
            <a:r>
              <a:rPr lang="en-US" altLang="ru-RU" sz="5600"/>
              <a:t> </a:t>
            </a:r>
            <a:r>
              <a:rPr lang="en-US" altLang="en-US" sz="5600"/>
              <a:t>безпеці</a:t>
            </a:r>
            <a:r>
              <a:rPr lang="en-US" altLang="ru-RU" sz="5600"/>
              <a:t> </a:t>
            </a:r>
            <a:r>
              <a:rPr lang="en-US" altLang="en-US" sz="5600"/>
              <a:t>України</a:t>
            </a:r>
            <a:r>
              <a:rPr lang="en-US" altLang="ru-RU" sz="5600"/>
              <a:t>: </a:t>
            </a:r>
            <a:r>
              <a:rPr lang="en-US" altLang="en-US" sz="5600"/>
              <a:t>перехід</a:t>
            </a:r>
            <a:r>
              <a:rPr lang="en-US" altLang="ru-RU" sz="5600"/>
              <a:t> </a:t>
            </a:r>
            <a:r>
              <a:rPr lang="en-US" altLang="en-US" sz="5600"/>
              <a:t>на</a:t>
            </a:r>
            <a:r>
              <a:rPr lang="en-US" altLang="ru-RU" sz="5600"/>
              <a:t> </a:t>
            </a:r>
            <a:r>
              <a:rPr lang="en-US" altLang="en-US" sz="5600"/>
              <a:t>бік</a:t>
            </a:r>
            <a:r>
              <a:rPr lang="en-US" altLang="ru-RU" sz="5600"/>
              <a:t> </a:t>
            </a:r>
            <a:r>
              <a:rPr lang="en-US" altLang="en-US" sz="5600"/>
              <a:t>ворога</a:t>
            </a:r>
            <a:r>
              <a:rPr lang="en-US" altLang="ru-RU" sz="5600"/>
              <a:t> </a:t>
            </a:r>
            <a:r>
              <a:rPr lang="en-US" altLang="en-US" sz="5600"/>
              <a:t>в</a:t>
            </a:r>
            <a:r>
              <a:rPr lang="en-US" altLang="ru-RU" sz="5600"/>
              <a:t> </a:t>
            </a:r>
            <a:r>
              <a:rPr lang="en-US" altLang="en-US" sz="5600"/>
              <a:t>період</a:t>
            </a:r>
            <a:r>
              <a:rPr lang="en-US" altLang="ru-RU" sz="5600"/>
              <a:t> </a:t>
            </a:r>
            <a:r>
              <a:rPr lang="en-US" altLang="en-US" sz="5600"/>
              <a:t>збройного</a:t>
            </a:r>
            <a:r>
              <a:rPr lang="en-US" altLang="ru-RU" sz="5600"/>
              <a:t> </a:t>
            </a:r>
            <a:r>
              <a:rPr lang="en-US" altLang="en-US" sz="5600"/>
              <a:t>конфлікту</a:t>
            </a:r>
            <a:r>
              <a:rPr lang="en-US" altLang="ru-RU" sz="5600"/>
              <a:t>, </a:t>
            </a:r>
            <a:r>
              <a:rPr lang="en-US" altLang="en-US" sz="5600"/>
              <a:t>шпигунство</a:t>
            </a:r>
            <a:r>
              <a:rPr lang="en-US" altLang="ru-RU" sz="5600"/>
              <a:t>, </a:t>
            </a:r>
            <a:r>
              <a:rPr lang="en-US" altLang="en-US" sz="5600"/>
              <a:t>надання</a:t>
            </a:r>
            <a:r>
              <a:rPr lang="en-US" altLang="ru-RU" sz="5600"/>
              <a:t> </a:t>
            </a:r>
            <a:r>
              <a:rPr lang="en-US" altLang="en-US" sz="5600"/>
              <a:t>іноземній</a:t>
            </a:r>
            <a:r>
              <a:rPr lang="en-US" altLang="ru-RU" sz="5600"/>
              <a:t> </a:t>
            </a:r>
            <a:r>
              <a:rPr lang="en-US" altLang="en-US" sz="5600"/>
              <a:t>державі</a:t>
            </a:r>
            <a:r>
              <a:rPr lang="en-US" altLang="ru-RU" sz="5600"/>
              <a:t>, </a:t>
            </a:r>
            <a:r>
              <a:rPr lang="en-US" altLang="en-US" sz="5600"/>
              <a:t>іноземній</a:t>
            </a:r>
            <a:r>
              <a:rPr lang="en-US" altLang="ru-RU" sz="5600"/>
              <a:t> </a:t>
            </a:r>
            <a:r>
              <a:rPr lang="en-US" altLang="en-US" sz="5600"/>
              <a:t>організації</a:t>
            </a:r>
            <a:r>
              <a:rPr lang="en-US" altLang="ru-RU" sz="5600"/>
              <a:t> </a:t>
            </a:r>
            <a:r>
              <a:rPr lang="en-US" altLang="en-US" sz="5600"/>
              <a:t>або</a:t>
            </a:r>
            <a:r>
              <a:rPr lang="en-US" altLang="ru-RU" sz="5600"/>
              <a:t> </a:t>
            </a:r>
            <a:r>
              <a:rPr lang="en-US" altLang="en-US" sz="5600"/>
              <a:t>їх</a:t>
            </a:r>
            <a:r>
              <a:rPr lang="en-US" altLang="ru-RU" sz="5600"/>
              <a:t> </a:t>
            </a:r>
            <a:r>
              <a:rPr lang="en-US" altLang="en-US" sz="5600"/>
              <a:t>представникам</a:t>
            </a:r>
            <a:r>
              <a:rPr lang="en-US" altLang="ru-RU" sz="5600"/>
              <a:t> </a:t>
            </a:r>
            <a:r>
              <a:rPr lang="en-US" altLang="en-US" sz="5600"/>
              <a:t>допомоги</a:t>
            </a:r>
            <a:r>
              <a:rPr lang="en-US" altLang="ru-RU" sz="5600"/>
              <a:t> </a:t>
            </a:r>
            <a:r>
              <a:rPr lang="en-US" altLang="en-US" sz="5600"/>
              <a:t>в</a:t>
            </a:r>
            <a:r>
              <a:rPr lang="en-US" altLang="ru-RU" sz="5600"/>
              <a:t> </a:t>
            </a:r>
            <a:r>
              <a:rPr lang="en-US" altLang="en-US" sz="5600"/>
              <a:t>проведенні</a:t>
            </a:r>
            <a:r>
              <a:rPr lang="en-US" altLang="ru-RU" sz="5600"/>
              <a:t> </a:t>
            </a:r>
            <a:r>
              <a:rPr lang="en-US" altLang="en-US" sz="5600"/>
              <a:t>підривної</a:t>
            </a:r>
            <a:r>
              <a:rPr lang="en-US" altLang="ru-RU" sz="5600"/>
              <a:t> </a:t>
            </a:r>
            <a:r>
              <a:rPr lang="en-US" altLang="en-US" sz="5600"/>
              <a:t>діяльності</a:t>
            </a:r>
            <a:r>
              <a:rPr lang="en-US" altLang="ru-RU" sz="5600"/>
              <a:t> </a:t>
            </a:r>
            <a:r>
              <a:rPr lang="en-US" altLang="en-US" sz="5600"/>
              <a:t>проти</a:t>
            </a:r>
            <a:r>
              <a:rPr lang="en-US" altLang="ru-RU" sz="5600"/>
              <a:t> </a:t>
            </a:r>
            <a:r>
              <a:rPr lang="en-US" altLang="en-US" sz="5600"/>
              <a:t>України</a:t>
            </a:r>
            <a:r>
              <a:rPr lang="en-US" altLang="ru-RU" sz="5600"/>
              <a:t>, </a:t>
            </a:r>
          </a:p>
          <a:p>
            <a:pPr indent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5600"/>
              <a:t>карається</a:t>
            </a:r>
            <a:r>
              <a:rPr lang="en-US" altLang="ru-RU" sz="5600"/>
              <a:t> </a:t>
            </a:r>
            <a:r>
              <a:rPr lang="en-US" altLang="en-US" sz="5600"/>
              <a:t>позбавленням</a:t>
            </a:r>
            <a:r>
              <a:rPr lang="en-US" altLang="ru-RU" sz="5600"/>
              <a:t> </a:t>
            </a:r>
            <a:r>
              <a:rPr lang="en-US" altLang="en-US" sz="5600"/>
              <a:t>волі</a:t>
            </a:r>
            <a:r>
              <a:rPr lang="en-US" altLang="ru-RU" sz="5600"/>
              <a:t> </a:t>
            </a:r>
            <a:r>
              <a:rPr lang="en-US" altLang="en-US" sz="5600"/>
              <a:t>на</a:t>
            </a:r>
            <a:r>
              <a:rPr lang="en-US" altLang="ru-RU" sz="5600"/>
              <a:t> </a:t>
            </a:r>
            <a:r>
              <a:rPr lang="en-US" altLang="en-US" sz="5600"/>
              <a:t>строк</a:t>
            </a:r>
            <a:r>
              <a:rPr lang="en-US" altLang="ru-RU" sz="5600"/>
              <a:t> </a:t>
            </a:r>
            <a:r>
              <a:rPr lang="en-US" altLang="en-US" sz="5600"/>
              <a:t>від</a:t>
            </a:r>
            <a:r>
              <a:rPr lang="en-US" altLang="ru-RU" sz="5600"/>
              <a:t> </a:t>
            </a:r>
            <a:r>
              <a:rPr lang="en-US" altLang="en-US" sz="5600"/>
              <a:t>дванадцяти</a:t>
            </a:r>
            <a:r>
              <a:rPr lang="en-US" altLang="ru-RU" sz="5600"/>
              <a:t> </a:t>
            </a:r>
            <a:r>
              <a:rPr lang="en-US" altLang="en-US" sz="5600"/>
              <a:t>до</a:t>
            </a:r>
            <a:r>
              <a:rPr lang="en-US" altLang="ru-RU" sz="5600"/>
              <a:t> </a:t>
            </a:r>
            <a:r>
              <a:rPr lang="en-US" altLang="en-US" sz="5600"/>
              <a:t>п</a:t>
            </a:r>
            <a:r>
              <a:rPr lang="en-US" altLang="ru-RU" sz="5600"/>
              <a:t>’</a:t>
            </a:r>
            <a:r>
              <a:rPr lang="en-US" altLang="en-US" sz="5600"/>
              <a:t>ятнадцяти</a:t>
            </a:r>
            <a:r>
              <a:rPr lang="en-US" altLang="ru-RU" sz="5600"/>
              <a:t> </a:t>
            </a:r>
            <a:r>
              <a:rPr lang="en-US" altLang="en-US" sz="5600"/>
              <a:t>років</a:t>
            </a:r>
            <a:r>
              <a:rPr lang="en-US" altLang="ru-RU" sz="5600"/>
              <a:t> </a:t>
            </a:r>
            <a:r>
              <a:rPr lang="en-US" altLang="en-US" sz="5600"/>
              <a:t>з</a:t>
            </a:r>
            <a:r>
              <a:rPr lang="en-US" altLang="ru-RU" sz="5600"/>
              <a:t> </a:t>
            </a:r>
            <a:r>
              <a:rPr lang="en-US" altLang="en-US" sz="5600"/>
              <a:t>конфіскацією</a:t>
            </a:r>
            <a:r>
              <a:rPr lang="en-US" altLang="ru-RU" sz="5600"/>
              <a:t> </a:t>
            </a:r>
            <a:r>
              <a:rPr lang="en-US" altLang="en-US" sz="5600"/>
              <a:t>майна</a:t>
            </a:r>
            <a:r>
              <a:rPr lang="en-US" altLang="ru-RU" sz="5600"/>
              <a:t> </a:t>
            </a:r>
            <a:r>
              <a:rPr lang="en-US" altLang="en-US" sz="5600"/>
              <a:t>або</a:t>
            </a:r>
            <a:r>
              <a:rPr lang="en-US" altLang="ru-RU" sz="5600"/>
              <a:t> </a:t>
            </a:r>
            <a:r>
              <a:rPr lang="en-US" altLang="en-US" sz="5600"/>
              <a:t>без</a:t>
            </a:r>
            <a:r>
              <a:rPr lang="en-US" altLang="ru-RU" sz="5600"/>
              <a:t> </a:t>
            </a:r>
            <a:r>
              <a:rPr lang="en-US" altLang="en-US" sz="5600"/>
              <a:t>такої</a:t>
            </a:r>
            <a:r>
              <a:rPr lang="en-US" altLang="ru-RU" sz="5600"/>
              <a:t>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ru-RU" sz="5600"/>
              <a:t>2. </a:t>
            </a:r>
            <a:r>
              <a:rPr lang="en-US" altLang="en-US" sz="5600"/>
              <a:t>Ті</a:t>
            </a:r>
            <a:r>
              <a:rPr lang="en-US" altLang="ru-RU" sz="5600"/>
              <a:t> </a:t>
            </a:r>
            <a:r>
              <a:rPr lang="en-US" altLang="en-US" sz="5600"/>
              <a:t>самі</a:t>
            </a:r>
            <a:r>
              <a:rPr lang="en-US" altLang="ru-RU" sz="5600"/>
              <a:t> </a:t>
            </a:r>
            <a:r>
              <a:rPr lang="en-US" altLang="en-US" sz="5600"/>
              <a:t>діяння</a:t>
            </a:r>
            <a:r>
              <a:rPr lang="en-US" altLang="ru-RU" sz="5600"/>
              <a:t>, </a:t>
            </a:r>
            <a:r>
              <a:rPr lang="en-US" altLang="en-US" sz="5600"/>
              <a:t>вчинені</a:t>
            </a:r>
            <a:r>
              <a:rPr lang="en-US" altLang="ru-RU" sz="5600"/>
              <a:t> </a:t>
            </a:r>
            <a:r>
              <a:rPr lang="en-US" altLang="en-US" sz="5600"/>
              <a:t>в</a:t>
            </a:r>
            <a:r>
              <a:rPr lang="en-US" altLang="ru-RU" sz="5600"/>
              <a:t> </a:t>
            </a:r>
            <a:r>
              <a:rPr lang="en-US" altLang="en-US" sz="5600"/>
              <a:t>умовах</a:t>
            </a:r>
            <a:r>
              <a:rPr lang="en-US" altLang="ru-RU" sz="5600"/>
              <a:t> </a:t>
            </a:r>
            <a:r>
              <a:rPr lang="en-US" altLang="en-US" sz="5600"/>
              <a:t>воєнного</a:t>
            </a:r>
            <a:r>
              <a:rPr lang="en-US" altLang="ru-RU" sz="5600"/>
              <a:t> </a:t>
            </a:r>
            <a:r>
              <a:rPr lang="en-US" altLang="en-US" sz="5600"/>
              <a:t>стану</a:t>
            </a:r>
            <a:r>
              <a:rPr lang="en-US" altLang="ru-RU" sz="5600"/>
              <a:t>, -</a:t>
            </a:r>
          </a:p>
          <a:p>
            <a:pPr indent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en-US" sz="5600"/>
              <a:t>караються</a:t>
            </a:r>
            <a:r>
              <a:rPr lang="en-US" altLang="ru-RU" sz="5600"/>
              <a:t> </a:t>
            </a:r>
            <a:r>
              <a:rPr lang="en-US" altLang="en-US" sz="5600"/>
              <a:t>позбавленням</a:t>
            </a:r>
            <a:r>
              <a:rPr lang="en-US" altLang="ru-RU" sz="5600"/>
              <a:t> </a:t>
            </a:r>
            <a:r>
              <a:rPr lang="en-US" altLang="en-US" sz="5600"/>
              <a:t>волі</a:t>
            </a:r>
            <a:r>
              <a:rPr lang="en-US" altLang="ru-RU" sz="5600"/>
              <a:t> </a:t>
            </a:r>
            <a:r>
              <a:rPr lang="en-US" altLang="en-US" sz="5600"/>
              <a:t>на</a:t>
            </a:r>
            <a:r>
              <a:rPr lang="en-US" altLang="ru-RU" sz="5600"/>
              <a:t> </a:t>
            </a:r>
            <a:r>
              <a:rPr lang="en-US" altLang="en-US" sz="5600"/>
              <a:t>строк</a:t>
            </a:r>
            <a:r>
              <a:rPr lang="en-US" altLang="ru-RU" sz="5600"/>
              <a:t> </a:t>
            </a:r>
            <a:r>
              <a:rPr lang="en-US" altLang="en-US" sz="5600"/>
              <a:t>п</a:t>
            </a:r>
            <a:r>
              <a:rPr lang="en-US" altLang="ru-RU" sz="5600"/>
              <a:t>’</a:t>
            </a:r>
            <a:r>
              <a:rPr lang="en-US" altLang="en-US" sz="5600"/>
              <a:t>ятнадцять</a:t>
            </a:r>
            <a:r>
              <a:rPr lang="en-US" altLang="ru-RU" sz="5600"/>
              <a:t> </a:t>
            </a:r>
            <a:r>
              <a:rPr lang="en-US" altLang="en-US" sz="5600"/>
              <a:t>років</a:t>
            </a:r>
            <a:r>
              <a:rPr lang="en-US" altLang="ru-RU" sz="5600"/>
              <a:t> </a:t>
            </a:r>
            <a:r>
              <a:rPr lang="en-US" altLang="en-US" sz="5600"/>
              <a:t>або</a:t>
            </a:r>
            <a:r>
              <a:rPr lang="en-US" altLang="ru-RU" sz="5600"/>
              <a:t> </a:t>
            </a:r>
            <a:r>
              <a:rPr lang="en-US" altLang="en-US" sz="5600"/>
              <a:t>довічним</a:t>
            </a:r>
            <a:r>
              <a:rPr lang="en-US" altLang="ru-RU" sz="5600"/>
              <a:t> </a:t>
            </a:r>
            <a:r>
              <a:rPr lang="en-US" altLang="en-US" sz="5600"/>
              <a:t>позбавленням</a:t>
            </a:r>
            <a:r>
              <a:rPr lang="en-US" altLang="ru-RU" sz="5600"/>
              <a:t> </a:t>
            </a:r>
            <a:r>
              <a:rPr lang="en-US" altLang="en-US" sz="5600"/>
              <a:t>волі</a:t>
            </a:r>
            <a:r>
              <a:rPr lang="en-US" altLang="ru-RU" sz="5600"/>
              <a:t>, </a:t>
            </a:r>
            <a:r>
              <a:rPr lang="en-US" altLang="en-US" sz="5600"/>
              <a:t>з</a:t>
            </a:r>
            <a:r>
              <a:rPr lang="en-US" altLang="ru-RU" sz="5600"/>
              <a:t> </a:t>
            </a:r>
            <a:r>
              <a:rPr lang="en-US" altLang="en-US" sz="5600"/>
              <a:t>конфіскацією</a:t>
            </a:r>
            <a:r>
              <a:rPr lang="en-US" altLang="ru-RU" sz="5600"/>
              <a:t> </a:t>
            </a:r>
            <a:r>
              <a:rPr lang="en-US" altLang="en-US" sz="5600"/>
              <a:t>майна</a:t>
            </a:r>
            <a:r>
              <a:rPr lang="en-US" altLang="ru-RU" sz="5600"/>
              <a:t>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ru-RU" sz="56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6"/>
          <a:stretch>
            <a:fillRect/>
          </a:stretch>
        </p:blipFill>
        <p:spPr>
          <a:xfrm>
            <a:off x="185420" y="405765"/>
            <a:ext cx="2628265" cy="2705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стаття 113 ККУ</a:t>
            </a:r>
            <a:r>
              <a:rPr lang="uk-UA" dirty="0"/>
              <a:t>. </a:t>
            </a:r>
            <a:r>
              <a:rPr lang="uk-UA" b="1" dirty="0"/>
              <a:t>Диверсія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66" y="1456267"/>
            <a:ext cx="11235267" cy="472069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3200" dirty="0" err="1"/>
              <a:t>Вчинення</a:t>
            </a:r>
            <a:r>
              <a:rPr lang="ru-RU" sz="3200" dirty="0"/>
              <a:t> </a:t>
            </a:r>
            <a:r>
              <a:rPr lang="ru-RU" sz="3200" dirty="0" err="1"/>
              <a:t>вибухів</a:t>
            </a:r>
            <a:r>
              <a:rPr lang="ru-RU" sz="3200" dirty="0"/>
              <a:t>, </a:t>
            </a:r>
            <a:r>
              <a:rPr lang="ru-RU" sz="3200" dirty="0" err="1"/>
              <a:t>підпалів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дій</a:t>
            </a:r>
            <a:r>
              <a:rPr lang="ru-RU" sz="3200" dirty="0"/>
              <a:t>, </a:t>
            </a:r>
            <a:r>
              <a:rPr lang="ru-RU" sz="3200" dirty="0" err="1"/>
              <a:t>спрямованих</a:t>
            </a:r>
            <a:r>
              <a:rPr lang="ru-RU" sz="3200" dirty="0"/>
              <a:t> на </a:t>
            </a:r>
            <a:r>
              <a:rPr lang="ru-RU" sz="3200" dirty="0" err="1"/>
              <a:t>масове</a:t>
            </a:r>
            <a:r>
              <a:rPr lang="ru-RU" sz="3200" dirty="0"/>
              <a:t> </a:t>
            </a:r>
            <a:r>
              <a:rPr lang="ru-RU" sz="3200" dirty="0" err="1"/>
              <a:t>знищення</a:t>
            </a:r>
            <a:r>
              <a:rPr lang="ru-RU" sz="3200" dirty="0"/>
              <a:t> людей, </a:t>
            </a:r>
            <a:r>
              <a:rPr lang="ru-RU" sz="3200" dirty="0" err="1"/>
              <a:t>заподіяння</a:t>
            </a:r>
            <a:r>
              <a:rPr lang="ru-RU" sz="3200" dirty="0"/>
              <a:t> </a:t>
            </a:r>
            <a:r>
              <a:rPr lang="ru-RU" sz="3200" dirty="0" err="1"/>
              <a:t>тілесних</a:t>
            </a:r>
            <a:r>
              <a:rPr lang="ru-RU" sz="3200" dirty="0"/>
              <a:t> </a:t>
            </a:r>
            <a:r>
              <a:rPr lang="ru-RU" sz="3200" dirty="0" err="1"/>
              <a:t>ушкоджень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іншої</a:t>
            </a:r>
            <a:r>
              <a:rPr lang="ru-RU" sz="3200" dirty="0"/>
              <a:t> </a:t>
            </a:r>
            <a:r>
              <a:rPr lang="ru-RU" sz="3200" dirty="0" err="1"/>
              <a:t>шкоди</a:t>
            </a:r>
            <a:r>
              <a:rPr lang="ru-RU" sz="3200" dirty="0"/>
              <a:t> </a:t>
            </a:r>
            <a:r>
              <a:rPr lang="ru-RU" sz="3200" dirty="0" err="1"/>
              <a:t>їхньому</a:t>
            </a:r>
            <a:r>
              <a:rPr lang="ru-RU" sz="3200" dirty="0"/>
              <a:t> </a:t>
            </a:r>
            <a:r>
              <a:rPr lang="ru-RU" sz="3200" dirty="0" err="1"/>
              <a:t>здоров’ю</a:t>
            </a:r>
            <a:r>
              <a:rPr lang="ru-RU" sz="3200" dirty="0"/>
              <a:t>, та </a:t>
            </a:r>
            <a:r>
              <a:rPr lang="ru-RU" sz="3200" dirty="0" err="1"/>
              <a:t>зруйнування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пошкодження</a:t>
            </a:r>
            <a:r>
              <a:rPr lang="ru-RU" sz="3200" dirty="0"/>
              <a:t> </a:t>
            </a:r>
            <a:r>
              <a:rPr lang="ru-RU" sz="3200" dirty="0" err="1"/>
              <a:t>об’єктів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</a:t>
            </a:r>
            <a:r>
              <a:rPr lang="ru-RU" sz="3200" dirty="0" err="1"/>
              <a:t>важливе</a:t>
            </a:r>
            <a:r>
              <a:rPr lang="ru-RU" sz="3200" dirty="0"/>
              <a:t> </a:t>
            </a:r>
            <a:r>
              <a:rPr lang="ru-RU" sz="3200" dirty="0" err="1"/>
              <a:t>народногосподарське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оборонне</a:t>
            </a:r>
            <a:r>
              <a:rPr lang="ru-RU" sz="3200" dirty="0"/>
              <a:t> </a:t>
            </a:r>
            <a:r>
              <a:rPr lang="ru-RU" sz="3200" dirty="0" err="1"/>
              <a:t>значення</a:t>
            </a:r>
            <a:r>
              <a:rPr lang="ru-RU" sz="3200" dirty="0"/>
              <a:t>, а </a:t>
            </a:r>
            <a:r>
              <a:rPr lang="ru-RU" sz="3200" dirty="0" err="1"/>
              <a:t>також</a:t>
            </a:r>
            <a:r>
              <a:rPr lang="ru-RU" sz="3200" dirty="0"/>
              <a:t> </a:t>
            </a:r>
            <a:r>
              <a:rPr lang="ru-RU" sz="3200" dirty="0" err="1"/>
              <a:t>вчинення</a:t>
            </a:r>
            <a:r>
              <a:rPr lang="ru-RU" sz="3200" dirty="0"/>
              <a:t> з </a:t>
            </a:r>
            <a:r>
              <a:rPr lang="ru-RU" sz="3200" dirty="0" err="1"/>
              <a:t>тією</a:t>
            </a:r>
            <a:r>
              <a:rPr lang="ru-RU" sz="3200" dirty="0"/>
              <a:t> самою метою </a:t>
            </a:r>
            <a:r>
              <a:rPr lang="ru-RU" sz="3200" dirty="0" err="1"/>
              <a:t>дій</a:t>
            </a:r>
            <a:r>
              <a:rPr lang="ru-RU" sz="3200" dirty="0"/>
              <a:t>, </a:t>
            </a:r>
            <a:r>
              <a:rPr lang="ru-RU" sz="3200" dirty="0" err="1"/>
              <a:t>спрямованих</a:t>
            </a:r>
            <a:r>
              <a:rPr lang="ru-RU" sz="3200" dirty="0"/>
              <a:t> на </a:t>
            </a:r>
            <a:r>
              <a:rPr lang="ru-RU" sz="3200" dirty="0" err="1"/>
              <a:t>радіоактивне</a:t>
            </a:r>
            <a:r>
              <a:rPr lang="ru-RU" sz="3200" dirty="0"/>
              <a:t> </a:t>
            </a:r>
            <a:r>
              <a:rPr lang="ru-RU" sz="3200" dirty="0" err="1"/>
              <a:t>забруднення</a:t>
            </a:r>
            <a:r>
              <a:rPr lang="ru-RU" sz="3200" dirty="0"/>
              <a:t>, </a:t>
            </a:r>
            <a:r>
              <a:rPr lang="ru-RU" sz="3200" dirty="0" err="1"/>
              <a:t>масове</a:t>
            </a:r>
            <a:r>
              <a:rPr lang="ru-RU" sz="3200" dirty="0"/>
              <a:t> </a:t>
            </a:r>
            <a:r>
              <a:rPr lang="ru-RU" sz="3200" dirty="0" err="1"/>
              <a:t>отруєння</a:t>
            </a:r>
            <a:r>
              <a:rPr lang="ru-RU" sz="3200" dirty="0"/>
              <a:t>, </a:t>
            </a:r>
            <a:r>
              <a:rPr lang="ru-RU" sz="3200" dirty="0" err="1"/>
              <a:t>поширення</a:t>
            </a:r>
            <a:r>
              <a:rPr lang="ru-RU" sz="3200" dirty="0"/>
              <a:t> </a:t>
            </a:r>
            <a:r>
              <a:rPr lang="ru-RU" sz="3200" dirty="0" err="1"/>
              <a:t>епідемій</a:t>
            </a:r>
            <a:r>
              <a:rPr lang="ru-RU" sz="3200" dirty="0"/>
              <a:t>, </a:t>
            </a:r>
            <a:r>
              <a:rPr lang="ru-RU" sz="3200" dirty="0" err="1"/>
              <a:t>епізоотій</a:t>
            </a:r>
            <a:r>
              <a:rPr lang="ru-RU" sz="3200" dirty="0"/>
              <a:t>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епіфітотій</a:t>
            </a:r>
            <a:r>
              <a:rPr lang="ru-RU" sz="3200" dirty="0"/>
              <a:t>, </a:t>
            </a:r>
          </a:p>
          <a:p>
            <a:pPr marL="0" indent="0">
              <a:buNone/>
            </a:pPr>
            <a:r>
              <a:rPr lang="ru-RU" sz="3200" dirty="0"/>
              <a:t>– </a:t>
            </a:r>
            <a:r>
              <a:rPr lang="ru-RU" sz="3200" dirty="0" err="1"/>
              <a:t>карається</a:t>
            </a:r>
            <a:r>
              <a:rPr lang="ru-RU" sz="3200" dirty="0"/>
              <a:t> </a:t>
            </a:r>
            <a:r>
              <a:rPr lang="ru-RU" sz="3200" dirty="0" err="1"/>
              <a:t>позбавленням</a:t>
            </a:r>
            <a:r>
              <a:rPr lang="ru-RU" sz="3200" dirty="0"/>
              <a:t> </a:t>
            </a:r>
            <a:r>
              <a:rPr lang="ru-RU" sz="3200" dirty="0" err="1"/>
              <a:t>волі</a:t>
            </a:r>
            <a:r>
              <a:rPr lang="ru-RU" sz="3200" dirty="0"/>
              <a:t> на строк </a:t>
            </a:r>
            <a:r>
              <a:rPr lang="ru-RU" sz="3200" dirty="0" err="1"/>
              <a:t>від</a:t>
            </a:r>
            <a:r>
              <a:rPr lang="ru-RU" sz="3200" dirty="0"/>
              <a:t> десяти до </a:t>
            </a:r>
            <a:r>
              <a:rPr lang="ru-RU" sz="3200" dirty="0" err="1"/>
              <a:t>п’ятнадцяти</a:t>
            </a:r>
            <a:r>
              <a:rPr lang="ru-RU" sz="3200" dirty="0"/>
              <a:t> </a:t>
            </a:r>
            <a:r>
              <a:rPr lang="ru-RU" sz="3200" dirty="0" err="1"/>
              <a:t>років</a:t>
            </a:r>
            <a:r>
              <a:rPr lang="ru-RU" sz="3200" dirty="0"/>
              <a:t> з </a:t>
            </a:r>
            <a:r>
              <a:rPr lang="ru-RU" sz="3200" dirty="0" err="1"/>
              <a:t>конфіскацією</a:t>
            </a:r>
            <a:r>
              <a:rPr lang="ru-RU" sz="3200" dirty="0"/>
              <a:t> майна </a:t>
            </a:r>
            <a:r>
              <a:rPr lang="ru-RU" sz="3200" dirty="0" err="1"/>
              <a:t>або</a:t>
            </a:r>
            <a:r>
              <a:rPr lang="ru-RU" sz="3200" dirty="0"/>
              <a:t> без </a:t>
            </a:r>
            <a:r>
              <a:rPr lang="ru-RU" sz="3200" dirty="0" err="1"/>
              <a:t>такої</a:t>
            </a:r>
            <a:r>
              <a:rPr lang="ru-RU" sz="32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стаття 114 ККУ. Шпигунство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33" y="1825625"/>
            <a:ext cx="11785600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1. Передача або збирання з метою передачі іноземній державі, іноземній організації або їх представникам відомостей, що становлять державну таємницю, якщо ці дії вчинені іноземцем або особою без громадянства, – караються позбавленням волі на строк від десяти до п’ятнадцяти років з конфіскацією майна або без такої.</a:t>
            </a:r>
          </a:p>
          <a:p>
            <a:pPr marL="0" indent="0">
              <a:buNone/>
            </a:pPr>
            <a:endParaRPr lang="uk-U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2. Звільняється від кримінальної відповідальності особа, яка припинила діяльність, передбачену частиною першою цієї статті, та добровільно повідомила органи державної влади про вчинене, якщо внаслідок цього і вжитих заходів було відвернене заподіяння шкоди інтересам України.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6600"/>
            <a:ext cx="10896600" cy="1589405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стаття 114-1 ККУ.</a:t>
            </a:r>
            <a:r>
              <a:rPr lang="uk-UA" dirty="0"/>
              <a:t> Перешкоджання законній діяльності Збройних Сил України та інших військових формувань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20" y="2655570"/>
            <a:ext cx="11569700" cy="34163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1. Перешкоджання законній діяльності Збройних Сил України та інших військових формувань в особливий період </a:t>
            </a:r>
          </a:p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– карається позбавленням волі на строк від п’яти до восьми років.</a:t>
            </a:r>
          </a:p>
          <a:p>
            <a:pPr marL="0" indent="0">
              <a:buNone/>
            </a:pPr>
            <a:endParaRPr lang="uk-U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2. Те саме діяння, яке призвело до загибелі людей або інших тяжких наслідків, </a:t>
            </a:r>
          </a:p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– карається позбавленням волі на строк від восьми до п’ятнадцяти років.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56235"/>
            <a:ext cx="11768455" cy="1686560"/>
          </a:xfr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 </a:t>
            </a:r>
            <a:r>
              <a:rPr lang="ru-RU" dirty="0" err="1"/>
              <a:t>неповнолітніх</a:t>
            </a:r>
            <a:r>
              <a:rPr lang="ru-RU" dirty="0"/>
              <a:t>, </a:t>
            </a:r>
            <a:r>
              <a:rPr lang="ru-RU" dirty="0" err="1"/>
              <a:t>визнаних</a:t>
            </a:r>
            <a:r>
              <a:rPr lang="ru-RU" dirty="0"/>
              <a:t> </a:t>
            </a:r>
            <a:r>
              <a:rPr lang="ru-RU" dirty="0" err="1"/>
              <a:t>винними</a:t>
            </a:r>
            <a:r>
              <a:rPr lang="ru-RU" dirty="0"/>
              <a:t> у </a:t>
            </a:r>
            <a:r>
              <a:rPr lang="ru-RU" dirty="0" err="1"/>
              <a:t>вчиненні</a:t>
            </a:r>
            <a:r>
              <a:rPr lang="ru-RU" dirty="0"/>
              <a:t> </a:t>
            </a:r>
            <a:r>
              <a:rPr lang="ru-RU" dirty="0" err="1"/>
              <a:t>злочину</a:t>
            </a:r>
            <a:r>
              <a:rPr lang="ru-RU" dirty="0"/>
              <a:t>, судом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застосовані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 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покарань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16455"/>
            <a:ext cx="10515600" cy="36195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3200" dirty="0">
                <a:hlinkClick r:id="rId2" tooltip="Виконання покарання у виді штрафу в кримінальному провадженні"/>
              </a:rPr>
              <a:t>штраф</a:t>
            </a:r>
            <a:r>
              <a:rPr lang="ru-RU" sz="3200" dirty="0"/>
              <a:t> – </a:t>
            </a:r>
            <a:r>
              <a:rPr lang="ru-RU" sz="3200" dirty="0" err="1"/>
              <a:t>застосовується</a:t>
            </a:r>
            <a:r>
              <a:rPr lang="ru-RU" sz="3200" dirty="0"/>
              <a:t> </a:t>
            </a:r>
            <a:r>
              <a:rPr lang="ru-RU" sz="3200" dirty="0" err="1"/>
              <a:t>лише</a:t>
            </a:r>
            <a:r>
              <a:rPr lang="ru-RU" sz="3200" dirty="0"/>
              <a:t> до </a:t>
            </a:r>
            <a:r>
              <a:rPr lang="ru-RU" sz="3200" dirty="0" err="1"/>
              <a:t>неповнолітніх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</a:t>
            </a:r>
            <a:r>
              <a:rPr lang="ru-RU" sz="3200" dirty="0" err="1"/>
              <a:t>самостійний</a:t>
            </a:r>
            <a:r>
              <a:rPr lang="ru-RU" sz="3200" dirty="0"/>
              <a:t> </a:t>
            </a:r>
            <a:r>
              <a:rPr lang="ru-RU" sz="3200" dirty="0" err="1"/>
              <a:t>дохід</a:t>
            </a:r>
            <a:r>
              <a:rPr lang="ru-RU" sz="3200" dirty="0"/>
              <a:t>, </a:t>
            </a:r>
            <a:r>
              <a:rPr lang="ru-RU" sz="3200" dirty="0" err="1"/>
              <a:t>власні</a:t>
            </a:r>
            <a:r>
              <a:rPr lang="ru-RU" sz="3200" dirty="0"/>
              <a:t> </a:t>
            </a:r>
            <a:r>
              <a:rPr lang="ru-RU" sz="3200" dirty="0" err="1"/>
              <a:t>кошти</a:t>
            </a:r>
            <a:r>
              <a:rPr lang="ru-RU" sz="3200" dirty="0"/>
              <a:t>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майно</a:t>
            </a:r>
            <a:r>
              <a:rPr lang="ru-RU" sz="3200" dirty="0"/>
              <a:t>, на яке </a:t>
            </a:r>
            <a:r>
              <a:rPr lang="ru-RU" sz="3200" dirty="0" err="1"/>
              <a:t>може</a:t>
            </a:r>
            <a:r>
              <a:rPr lang="ru-RU" sz="3200" dirty="0"/>
              <a:t> бути </a:t>
            </a:r>
            <a:r>
              <a:rPr lang="ru-RU" sz="3200" dirty="0" err="1"/>
              <a:t>звернене</a:t>
            </a:r>
            <a:r>
              <a:rPr lang="ru-RU" sz="3200" dirty="0"/>
              <a:t> </a:t>
            </a:r>
            <a:r>
              <a:rPr lang="ru-RU" sz="3200" dirty="0" err="1"/>
              <a:t>стягнення</a:t>
            </a:r>
            <a:r>
              <a:rPr lang="ru-RU" sz="3200" dirty="0"/>
              <a:t>. </a:t>
            </a:r>
            <a:r>
              <a:rPr lang="ru-RU" sz="3200" dirty="0" err="1"/>
              <a:t>Розмір</a:t>
            </a:r>
            <a:r>
              <a:rPr lang="ru-RU" sz="3200" dirty="0"/>
              <a:t> штрафу </a:t>
            </a:r>
            <a:r>
              <a:rPr lang="ru-RU" sz="3200" dirty="0" err="1"/>
              <a:t>встановлюється</a:t>
            </a:r>
            <a:r>
              <a:rPr lang="ru-RU" sz="3200" dirty="0"/>
              <a:t> судом </a:t>
            </a:r>
            <a:r>
              <a:rPr lang="ru-RU" sz="3200" dirty="0" err="1"/>
              <a:t>залежно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тяжкості</a:t>
            </a:r>
            <a:r>
              <a:rPr lang="ru-RU" sz="3200" dirty="0"/>
              <a:t> </a:t>
            </a:r>
            <a:r>
              <a:rPr lang="ru-RU" sz="3200" dirty="0" err="1"/>
              <a:t>вчиненого</a:t>
            </a:r>
            <a:r>
              <a:rPr lang="ru-RU" sz="3200" dirty="0"/>
              <a:t> </a:t>
            </a:r>
            <a:r>
              <a:rPr lang="ru-RU" sz="3200" dirty="0" err="1"/>
              <a:t>злочину</a:t>
            </a:r>
            <a:r>
              <a:rPr lang="ru-RU" sz="3200" dirty="0"/>
              <a:t> та з </a:t>
            </a:r>
            <a:r>
              <a:rPr lang="ru-RU" sz="3200" dirty="0" err="1"/>
              <a:t>урахуванням</a:t>
            </a:r>
            <a:r>
              <a:rPr lang="ru-RU" sz="3200" dirty="0"/>
              <a:t> </a:t>
            </a:r>
            <a:r>
              <a:rPr lang="ru-RU" sz="3200" dirty="0" err="1"/>
              <a:t>майнового</a:t>
            </a:r>
            <a:r>
              <a:rPr lang="ru-RU" sz="3200" dirty="0"/>
              <a:t> стану </a:t>
            </a:r>
            <a:r>
              <a:rPr lang="ru-RU" sz="3200" dirty="0" err="1"/>
              <a:t>неповнолітнього</a:t>
            </a:r>
            <a:r>
              <a:rPr lang="ru-RU" sz="3200" dirty="0"/>
              <a:t> в межах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п’ятисот</a:t>
            </a:r>
            <a:r>
              <a:rPr lang="ru-RU" sz="3200" dirty="0"/>
              <a:t> </a:t>
            </a:r>
            <a:r>
              <a:rPr lang="ru-RU" sz="3200" dirty="0" err="1"/>
              <a:t>встановлених</a:t>
            </a:r>
            <a:r>
              <a:rPr lang="ru-RU" sz="3200" dirty="0"/>
              <a:t> </a:t>
            </a:r>
            <a:r>
              <a:rPr lang="ru-RU" sz="3200" dirty="0" err="1"/>
              <a:t>законодавством</a:t>
            </a:r>
            <a:r>
              <a:rPr lang="ru-RU" sz="3200" dirty="0"/>
              <a:t> </a:t>
            </a:r>
            <a:r>
              <a:rPr lang="ru-RU" sz="3200" dirty="0" err="1"/>
              <a:t>неоподатковуваних</a:t>
            </a:r>
            <a:r>
              <a:rPr lang="ru-RU" sz="3200" dirty="0"/>
              <a:t> </a:t>
            </a:r>
            <a:r>
              <a:rPr lang="ru-RU" sz="3200" dirty="0" err="1"/>
              <a:t>мінімумів</a:t>
            </a:r>
            <a:r>
              <a:rPr lang="ru-RU" sz="3200" dirty="0"/>
              <a:t> </a:t>
            </a:r>
            <a:r>
              <a:rPr lang="ru-RU" sz="3200" dirty="0" err="1"/>
              <a:t>доходів</a:t>
            </a:r>
            <a:r>
              <a:rPr lang="ru-RU" sz="3200" dirty="0"/>
              <a:t> </a:t>
            </a:r>
            <a:r>
              <a:rPr lang="ru-RU" sz="3200" dirty="0" err="1"/>
              <a:t>громадян</a:t>
            </a:r>
            <a:r>
              <a:rPr lang="ru-RU" sz="3200" dirty="0"/>
              <a:t> </a:t>
            </a:r>
            <a:r>
              <a:rPr lang="uk-UA" altLang="ru-RU" sz="3200" dirty="0"/>
              <a:t>      </a:t>
            </a:r>
            <a:r>
              <a:rPr lang="ru-RU" sz="3200" dirty="0"/>
              <a:t>(</a:t>
            </a:r>
            <a:r>
              <a:rPr lang="ru-RU" sz="3200" dirty="0" err="1">
                <a:hlinkClick r:id="rId3"/>
              </a:rPr>
              <a:t>стаття</a:t>
            </a:r>
            <a:r>
              <a:rPr lang="ru-RU" sz="3200" dirty="0">
                <a:hlinkClick r:id="rId3"/>
              </a:rPr>
              <a:t> 99 КК </a:t>
            </a:r>
            <a:r>
              <a:rPr lang="ru-RU" sz="3200" dirty="0" err="1">
                <a:hlinkClick r:id="rId3"/>
              </a:rPr>
              <a:t>України</a:t>
            </a:r>
            <a:r>
              <a:rPr lang="ru-RU" sz="3200" dirty="0"/>
              <a:t>);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61465"/>
            <a:ext cx="2079148" cy="17102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Microsoft Office PowerPoint</Application>
  <PresentationFormat>Широкий екран</PresentationFormat>
  <Paragraphs>40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Century Gothic</vt:lpstr>
      <vt:lpstr>Wingdings</vt:lpstr>
      <vt:lpstr>Тема Office</vt:lpstr>
      <vt:lpstr>Відповідальність неповнолітніх за злочини та шкоду Національній безпеці</vt:lpstr>
      <vt:lpstr>Дитиною  є кожна людська істота до досягнення нею 18-річного віку. </vt:lpstr>
      <vt:lpstr>Правопорушення</vt:lpstr>
      <vt:lpstr>Презентація PowerPoint</vt:lpstr>
      <vt:lpstr>Кримінальним кодексом України —  встановлено підстави і принципи кримінальної відповідальності, злочинність і караність діянь, підстави звільнення від кримінальної відповідальності і покарання.  ККУ передбачено цілий розділ за злочини проти основ національної безпеки України: ст. 109- 114-2 ККУ . А також, у березні 2022 року внесено зміни до ККУ за ст.111 (державна зрада) та ст.113 (диверсія)</vt:lpstr>
      <vt:lpstr>стаття 113 ККУ. Диверсія</vt:lpstr>
      <vt:lpstr>стаття 114 ККУ. Шпигунство</vt:lpstr>
      <vt:lpstr>стаття 114-1 ККУ. Перешкоджання законній діяльності Збройних Сил України та інших військових формувань</vt:lpstr>
      <vt:lpstr>До неповнолітніх, визнаних винними у вчиненні злочину, судом можуть бути застосовані такі види покарань: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Відповідальність неповнолітніх за злочини на шкоду національної безпеки</dc:title>
  <dc:creator>Админ</dc:creator>
  <cp:lastModifiedBy>Пользователь</cp:lastModifiedBy>
  <cp:revision>8</cp:revision>
  <dcterms:created xsi:type="dcterms:W3CDTF">2024-02-15T19:23:00Z</dcterms:created>
  <dcterms:modified xsi:type="dcterms:W3CDTF">2024-12-16T08:55:11Z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878BDD4C6C424A28BEAF5549E7EEF405_12</vt:lpwstr>
  </property>
  <property fmtid="{D5CDD505-2E9C-101B-9397-08002B2CF9AE}" pid="3" name="KSOProductBuildVer">
    <vt:lpwstr>1049-12.2.0.18911</vt:lpwstr>
  </property>
</Properties>
</file>