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9" r:id="rId2"/>
    <p:sldId id="320" r:id="rId3"/>
    <p:sldId id="321" r:id="rId4"/>
    <p:sldId id="322" r:id="rId5"/>
    <p:sldId id="323" r:id="rId6"/>
    <p:sldId id="324" r:id="rId7"/>
    <p:sldId id="325" r:id="rId8"/>
    <p:sldId id="32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480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41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79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05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834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901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378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147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3FEE60-DF18-4759-B259-FC9F5007B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0E01A6-1B7F-4B4E-8EF9-0BAA44D1E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7DE6E5-F8A5-49CF-8215-9CC02913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2B36A6-8D4F-4B9E-9176-A6812D0A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38AD56-99AD-478E-A784-92A5FD23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1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25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2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95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930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9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766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15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6D3148D-3620-4A2A-9C8F-30CC58F9AFE2}" type="datetimeFigureOut">
              <a:rPr lang="ru-RU" smtClean="0"/>
              <a:t>04.01.2022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FB80B18-5438-45A4-B562-AA80103BB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89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98D0-CE8F-45CB-9810-8F4D5219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33145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НОВІ НОРМИ ТА ПОРЯДОК ОРГАНІЗАЦІЇ ХАРЧУВАННЯ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00CD0A-D71C-43BA-B06D-0A30D9079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3416"/>
            <a:ext cx="10396883" cy="3891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/>
              <a:t>Уряд затвердив </a:t>
            </a:r>
            <a:r>
              <a:rPr lang="ru-RU" sz="2800" dirty="0" err="1"/>
              <a:t>нові</a:t>
            </a:r>
            <a:r>
              <a:rPr lang="ru-RU" sz="2800" dirty="0"/>
              <a:t> </a:t>
            </a:r>
            <a:r>
              <a:rPr lang="ru-RU" sz="2800" dirty="0" err="1"/>
              <a:t>норми</a:t>
            </a:r>
            <a:r>
              <a:rPr lang="ru-RU" sz="2800" dirty="0"/>
              <a:t> та порядок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харчування</a:t>
            </a:r>
            <a:r>
              <a:rPr lang="ru-RU" sz="2800" dirty="0"/>
              <a:t> у закладах </a:t>
            </a:r>
            <a:r>
              <a:rPr lang="ru-RU" sz="2800" dirty="0" err="1"/>
              <a:t>освіти</a:t>
            </a:r>
            <a:r>
              <a:rPr lang="ru-RU" sz="2800" dirty="0"/>
              <a:t> (постанова КМУ </a:t>
            </a:r>
            <a:r>
              <a:rPr lang="ru-RU" sz="2800" dirty="0" err="1"/>
              <a:t>від</a:t>
            </a:r>
            <a:r>
              <a:rPr lang="ru-RU" sz="2800" dirty="0"/>
              <a:t> 24.03.2021 № 305 «Про </a:t>
            </a:r>
            <a:r>
              <a:rPr lang="ru-RU" sz="2800" dirty="0" err="1"/>
              <a:t>затвердження</a:t>
            </a:r>
            <a:r>
              <a:rPr lang="ru-RU" sz="2800" dirty="0"/>
              <a:t> норм та Порядку </a:t>
            </a:r>
            <a:r>
              <a:rPr lang="ru-RU" sz="2800" dirty="0" err="1"/>
              <a:t>організації</a:t>
            </a:r>
            <a:r>
              <a:rPr lang="ru-RU" sz="2800" dirty="0"/>
              <a:t> </a:t>
            </a:r>
            <a:r>
              <a:rPr lang="ru-RU" sz="2800" dirty="0" err="1"/>
              <a:t>харчування</a:t>
            </a:r>
            <a:r>
              <a:rPr lang="ru-RU" sz="2800" dirty="0"/>
              <a:t> у закладах </a:t>
            </a:r>
            <a:r>
              <a:rPr lang="ru-RU" sz="2800" dirty="0" err="1"/>
              <a:t>освіти</a:t>
            </a:r>
            <a:r>
              <a:rPr lang="ru-RU" sz="2800" dirty="0"/>
              <a:t> та </a:t>
            </a:r>
            <a:r>
              <a:rPr lang="ru-RU" sz="2800" dirty="0" err="1"/>
              <a:t>дитячих</a:t>
            </a:r>
            <a:r>
              <a:rPr lang="ru-RU" sz="2800" dirty="0"/>
              <a:t> закладах </a:t>
            </a:r>
            <a:r>
              <a:rPr lang="ru-RU" sz="2800" dirty="0" err="1"/>
              <a:t>оздоровлення</a:t>
            </a:r>
            <a:r>
              <a:rPr lang="ru-RU" sz="2800" dirty="0"/>
              <a:t> та </a:t>
            </a:r>
            <a:r>
              <a:rPr lang="ru-RU" sz="2800" dirty="0" err="1"/>
              <a:t>відпочинку</a:t>
            </a:r>
            <a:r>
              <a:rPr lang="ru-RU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13418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AF92E-3EEE-4F83-A3C1-4C0F98C9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Визначено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4B2610-9E30-41B0-B614-5B367B437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err="1"/>
              <a:t>Спосіб</a:t>
            </a:r>
            <a:r>
              <a:rPr lang="ru-RU" sz="2400" dirty="0"/>
              <a:t> 1. Заклад </a:t>
            </a:r>
            <a:r>
              <a:rPr lang="ru-RU" sz="2400" dirty="0" err="1"/>
              <a:t>освіти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працівники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входять</a:t>
            </a:r>
            <a:r>
              <a:rPr lang="ru-RU" sz="2400" dirty="0"/>
              <a:t> до штатного </a:t>
            </a:r>
            <a:r>
              <a:rPr lang="ru-RU" sz="2400" dirty="0" err="1"/>
              <a:t>розпису</a:t>
            </a:r>
            <a:r>
              <a:rPr lang="ru-RU" sz="2400" dirty="0"/>
              <a:t> закладу, </a:t>
            </a:r>
            <a:r>
              <a:rPr lang="ru-RU" sz="2400" dirty="0" err="1"/>
              <a:t>самостійно</a:t>
            </a:r>
            <a:r>
              <a:rPr lang="ru-RU" sz="2400" dirty="0"/>
              <a:t> </a:t>
            </a:r>
            <a:r>
              <a:rPr lang="ru-RU" sz="2400" dirty="0" err="1"/>
              <a:t>готують</a:t>
            </a:r>
            <a:r>
              <a:rPr lang="ru-RU" sz="2400" dirty="0"/>
              <a:t> та </a:t>
            </a:r>
            <a:r>
              <a:rPr lang="ru-RU" sz="2400" dirty="0" err="1"/>
              <a:t>реалізовують</a:t>
            </a:r>
            <a:r>
              <a:rPr lang="ru-RU" sz="2400" dirty="0"/>
              <a:t> </a:t>
            </a:r>
            <a:r>
              <a:rPr lang="ru-RU" sz="2400" dirty="0" err="1"/>
              <a:t>готові</a:t>
            </a:r>
            <a:r>
              <a:rPr lang="ru-RU" sz="2400" dirty="0"/>
              <a:t> страви.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dirty="0" err="1"/>
              <a:t>Спосіб</a:t>
            </a:r>
            <a:r>
              <a:rPr lang="ru-RU" sz="2400" dirty="0"/>
              <a:t> 2. </a:t>
            </a:r>
            <a:r>
              <a:rPr lang="ru-RU" sz="2400" dirty="0" err="1"/>
              <a:t>Харчування</a:t>
            </a:r>
            <a:r>
              <a:rPr lang="ru-RU" sz="2400" dirty="0"/>
              <a:t> </a:t>
            </a:r>
            <a:r>
              <a:rPr lang="ru-RU" sz="2400" dirty="0" err="1"/>
              <a:t>організовує</a:t>
            </a:r>
            <a:r>
              <a:rPr lang="ru-RU" sz="2400" dirty="0"/>
              <a:t> </a:t>
            </a:r>
            <a:r>
              <a:rPr lang="ru-RU" sz="2400" dirty="0" err="1"/>
              <a:t>постачальник</a:t>
            </a:r>
            <a:r>
              <a:rPr lang="ru-RU" sz="2400" dirty="0"/>
              <a:t> </a:t>
            </a:r>
            <a:r>
              <a:rPr lang="ru-RU" sz="2400" dirty="0" err="1"/>
              <a:t>харчових</a:t>
            </a:r>
            <a:r>
              <a:rPr lang="ru-RU" sz="2400" dirty="0"/>
              <a:t> </a:t>
            </a:r>
            <a:r>
              <a:rPr lang="ru-RU" sz="2400" dirty="0" err="1"/>
              <a:t>продуктів</a:t>
            </a:r>
            <a:r>
              <a:rPr lang="ru-RU" sz="2400" dirty="0"/>
              <a:t> та/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r>
              <a:rPr lang="ru-RU" sz="2400" dirty="0"/>
              <a:t> з </a:t>
            </a:r>
            <a:r>
              <a:rPr lang="ru-RU" sz="2400" dirty="0" err="1"/>
              <a:t>харчування</a:t>
            </a:r>
            <a:r>
              <a:rPr lang="ru-RU" sz="2400" dirty="0"/>
              <a:t> — кейтеринг </a:t>
            </a:r>
            <a:r>
              <a:rPr lang="ru-RU" sz="2400" dirty="0" err="1"/>
              <a:t>або</a:t>
            </a:r>
            <a:r>
              <a:rPr lang="ru-RU" sz="2400" dirty="0"/>
              <a:t> аутсорсинг. </a:t>
            </a:r>
            <a:r>
              <a:rPr lang="ru-RU" sz="2400" dirty="0" err="1"/>
              <a:t>Працівники</a:t>
            </a:r>
            <a:r>
              <a:rPr lang="ru-RU" sz="2400" dirty="0"/>
              <a:t> </a:t>
            </a:r>
            <a:r>
              <a:rPr lang="ru-RU" sz="2400" dirty="0" err="1"/>
              <a:t>їдальні</a:t>
            </a:r>
            <a:r>
              <a:rPr lang="ru-RU" sz="2400" dirty="0"/>
              <a:t> (</a:t>
            </a:r>
            <a:r>
              <a:rPr lang="ru-RU" sz="2400" dirty="0" err="1"/>
              <a:t>харчоблоку</a:t>
            </a:r>
            <a:r>
              <a:rPr lang="ru-RU" sz="2400" dirty="0"/>
              <a:t>), буфету не </a:t>
            </a:r>
            <a:r>
              <a:rPr lang="ru-RU" sz="2400" dirty="0" err="1"/>
              <a:t>входять</a:t>
            </a:r>
            <a:r>
              <a:rPr lang="ru-RU" sz="2400" dirty="0"/>
              <a:t> до штатного </a:t>
            </a:r>
            <a:r>
              <a:rPr lang="ru-RU" sz="2400" dirty="0" err="1"/>
              <a:t>розпису</a:t>
            </a:r>
            <a:r>
              <a:rPr lang="ru-RU" sz="2400" dirty="0"/>
              <a:t> закладу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31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4133E-6249-413A-9CFE-211C2F9B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764" y="206406"/>
            <a:ext cx="10396882" cy="1151965"/>
          </a:xfrm>
        </p:spPr>
        <p:txBody>
          <a:bodyPr/>
          <a:lstStyle/>
          <a:p>
            <a:pPr algn="ctr"/>
            <a:r>
              <a:rPr lang="ru-RU" dirty="0" err="1"/>
              <a:t>Визначено</a:t>
            </a:r>
            <a:r>
              <a:rPr lang="ru-RU" dirty="0"/>
              <a:t> режим </a:t>
            </a:r>
            <a:r>
              <a:rPr lang="ru-RU" dirty="0" err="1"/>
              <a:t>харчування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C29C47-1BE7-4B87-9947-A69281AAA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42874"/>
            <a:ext cx="10396883" cy="41317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/>
              <a:t>Харчування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організовувати</a:t>
            </a:r>
            <a:r>
              <a:rPr lang="ru-RU" sz="2400" dirty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/>
              <a:t>одноразово — </a:t>
            </a:r>
            <a:r>
              <a:rPr lang="ru-RU" sz="2400" dirty="0" err="1"/>
              <a:t>сніданок</a:t>
            </a:r>
            <a:r>
              <a:rPr lang="ru-RU" sz="24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дворазово</a:t>
            </a:r>
            <a:r>
              <a:rPr lang="ru-RU" sz="2400" dirty="0"/>
              <a:t> — </a:t>
            </a:r>
            <a:r>
              <a:rPr lang="ru-RU" sz="2400" dirty="0" err="1"/>
              <a:t>сніданок</a:t>
            </a:r>
            <a:r>
              <a:rPr lang="ru-RU" sz="2400" dirty="0"/>
              <a:t> та </a:t>
            </a:r>
            <a:r>
              <a:rPr lang="ru-RU" sz="2400" dirty="0" err="1"/>
              <a:t>обід</a:t>
            </a:r>
            <a:r>
              <a:rPr lang="ru-RU" sz="24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триразово</a:t>
            </a:r>
            <a:r>
              <a:rPr lang="ru-RU" sz="2400" dirty="0"/>
              <a:t> — </a:t>
            </a:r>
            <a:r>
              <a:rPr lang="ru-RU" sz="2400" dirty="0" err="1"/>
              <a:t>сніданок</a:t>
            </a:r>
            <a:r>
              <a:rPr lang="ru-RU" sz="2400" dirty="0"/>
              <a:t>, </a:t>
            </a:r>
            <a:r>
              <a:rPr lang="ru-RU" sz="2400" dirty="0" err="1"/>
              <a:t>обід</a:t>
            </a:r>
            <a:r>
              <a:rPr lang="ru-RU" sz="2400" dirty="0"/>
              <a:t> та </a:t>
            </a:r>
            <a:r>
              <a:rPr lang="ru-RU" sz="2400" dirty="0" err="1"/>
              <a:t>підвечірок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вечеря;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чотириразово</a:t>
            </a:r>
            <a:r>
              <a:rPr lang="ru-RU" sz="2400" dirty="0"/>
              <a:t> — </a:t>
            </a:r>
            <a:r>
              <a:rPr lang="ru-RU" sz="2400" dirty="0" err="1"/>
              <a:t>сніданок</a:t>
            </a:r>
            <a:r>
              <a:rPr lang="ru-RU" sz="2400" dirty="0"/>
              <a:t>, </a:t>
            </a:r>
            <a:r>
              <a:rPr lang="ru-RU" sz="2400" dirty="0" err="1"/>
              <a:t>обід</a:t>
            </a:r>
            <a:r>
              <a:rPr lang="ru-RU" sz="2400" dirty="0"/>
              <a:t>, </a:t>
            </a:r>
            <a:r>
              <a:rPr lang="ru-RU" sz="2400" dirty="0" err="1"/>
              <a:t>підвечірок</a:t>
            </a:r>
            <a:r>
              <a:rPr lang="ru-RU" sz="2400" dirty="0"/>
              <a:t>, вечеря;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п’ятиразово</a:t>
            </a:r>
            <a:r>
              <a:rPr lang="ru-RU" sz="2400" dirty="0"/>
              <a:t> — </a:t>
            </a:r>
            <a:r>
              <a:rPr lang="ru-RU" sz="2400" dirty="0" err="1"/>
              <a:t>сніданок</a:t>
            </a:r>
            <a:r>
              <a:rPr lang="ru-RU" sz="2400" dirty="0"/>
              <a:t>, </a:t>
            </a:r>
            <a:r>
              <a:rPr lang="ru-RU" sz="2400" dirty="0" err="1"/>
              <a:t>другий</a:t>
            </a:r>
            <a:r>
              <a:rPr lang="ru-RU" sz="2400" dirty="0"/>
              <a:t> </a:t>
            </a:r>
            <a:r>
              <a:rPr lang="ru-RU" sz="2400" dirty="0" err="1"/>
              <a:t>сніданок</a:t>
            </a:r>
            <a:r>
              <a:rPr lang="ru-RU" sz="2400" dirty="0"/>
              <a:t>, </a:t>
            </a:r>
            <a:r>
              <a:rPr lang="ru-RU" sz="2400" dirty="0" err="1"/>
              <a:t>обід</a:t>
            </a:r>
            <a:r>
              <a:rPr lang="ru-RU" sz="2400" dirty="0"/>
              <a:t>, </a:t>
            </a:r>
            <a:r>
              <a:rPr lang="ru-RU" sz="2400" dirty="0" err="1"/>
              <a:t>підвечірок</a:t>
            </a:r>
            <a:r>
              <a:rPr lang="ru-RU" sz="2400" dirty="0"/>
              <a:t>, вечеря.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15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1EE59-F358-437E-86C1-E1087F8F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3145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Окреслено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планування</a:t>
            </a:r>
            <a:r>
              <a:rPr lang="ru-RU" dirty="0"/>
              <a:t> меню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52DE5A-6658-4393-AFEA-ABE9CCE2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3415"/>
            <a:ext cx="10396883" cy="391780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скласти</a:t>
            </a:r>
            <a:r>
              <a:rPr lang="ru-RU" sz="2400" dirty="0"/>
              <a:t> </a:t>
            </a:r>
            <a:r>
              <a:rPr lang="ru-RU" sz="2400" dirty="0" err="1"/>
              <a:t>примірне</a:t>
            </a:r>
            <a:r>
              <a:rPr lang="ru-RU" sz="2400" dirty="0"/>
              <a:t> </a:t>
            </a:r>
            <a:r>
              <a:rPr lang="ru-RU" sz="2400" dirty="0" err="1"/>
              <a:t>чотиритижневе</a:t>
            </a:r>
            <a:r>
              <a:rPr lang="ru-RU" sz="2400" dirty="0"/>
              <a:t> </a:t>
            </a:r>
            <a:r>
              <a:rPr lang="ru-RU" sz="2400" dirty="0" err="1"/>
              <a:t>сезонне</a:t>
            </a:r>
            <a:r>
              <a:rPr lang="ru-RU" sz="2400" dirty="0"/>
              <a:t> меню.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err="1"/>
              <a:t>Включення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страв</a:t>
            </a:r>
            <a:r>
              <a:rPr lang="ru-RU" sz="2400" dirty="0"/>
              <a:t> до </a:t>
            </a:r>
            <a:r>
              <a:rPr lang="ru-RU" sz="2400" dirty="0" err="1"/>
              <a:t>щоденного</a:t>
            </a:r>
            <a:r>
              <a:rPr lang="ru-RU" sz="2400" dirty="0"/>
              <a:t> </a:t>
            </a:r>
            <a:r>
              <a:rPr lang="ru-RU" sz="2400" dirty="0" err="1"/>
              <a:t>раціону</a:t>
            </a:r>
            <a:r>
              <a:rPr lang="ru-RU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ru-RU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 err="1"/>
              <a:t>Дозволяється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меню, </a:t>
            </a:r>
            <a:r>
              <a:rPr lang="ru-RU" sz="2400" dirty="0" err="1"/>
              <a:t>рекомендоване</a:t>
            </a:r>
            <a:r>
              <a:rPr lang="ru-RU" sz="2400" dirty="0"/>
              <a:t> МОЗ, без </a:t>
            </a:r>
            <a:r>
              <a:rPr lang="ru-RU" sz="2400" dirty="0" err="1"/>
              <a:t>погодження</a:t>
            </a:r>
            <a:r>
              <a:rPr lang="ru-RU" sz="2400" dirty="0"/>
              <a:t> з </a:t>
            </a:r>
            <a:r>
              <a:rPr lang="ru-RU" sz="2400" dirty="0" err="1"/>
              <a:t>територіальним</a:t>
            </a:r>
            <a:r>
              <a:rPr lang="ru-RU" sz="2400" dirty="0"/>
              <a:t> органом </a:t>
            </a:r>
            <a:r>
              <a:rPr lang="ru-RU" sz="2400" dirty="0" err="1"/>
              <a:t>Держпродспоживслужби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53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CA11A-4B89-4409-8B24-03AED2D2A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577" y="33145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Розписано</a:t>
            </a:r>
            <a:r>
              <a:rPr lang="ru-RU" dirty="0"/>
              <a:t> </a:t>
            </a:r>
            <a:r>
              <a:rPr lang="ru-RU" dirty="0" err="1"/>
              <a:t>калорійність</a:t>
            </a:r>
            <a:r>
              <a:rPr lang="ru-RU" dirty="0"/>
              <a:t> </a:t>
            </a:r>
            <a:r>
              <a:rPr lang="ru-RU" dirty="0" err="1"/>
              <a:t>сніданку</a:t>
            </a:r>
            <a:r>
              <a:rPr lang="ru-RU" dirty="0"/>
              <a:t>, </a:t>
            </a:r>
            <a:r>
              <a:rPr lang="ru-RU" dirty="0" err="1"/>
              <a:t>обіду</a:t>
            </a:r>
            <a:r>
              <a:rPr lang="ru-RU" dirty="0"/>
              <a:t> та </a:t>
            </a:r>
            <a:r>
              <a:rPr lang="ru-RU" dirty="0" err="1"/>
              <a:t>вечері</a:t>
            </a:r>
            <a:r>
              <a:rPr lang="ru-RU" dirty="0"/>
              <a:t> за </a:t>
            </a:r>
            <a:r>
              <a:rPr lang="ru-RU" dirty="0" err="1"/>
              <a:t>віковими</a:t>
            </a:r>
            <a:r>
              <a:rPr lang="ru-RU" dirty="0"/>
              <a:t> </a:t>
            </a:r>
            <a:r>
              <a:rPr lang="ru-RU" dirty="0" err="1"/>
              <a:t>групами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61945-7D64-4495-8A54-1CAC99A1F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51248"/>
            <a:ext cx="10396883" cy="3723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err="1"/>
              <a:t>Енергетична</a:t>
            </a:r>
            <a:r>
              <a:rPr lang="ru-RU" sz="3600" dirty="0"/>
              <a:t> та </a:t>
            </a:r>
            <a:r>
              <a:rPr lang="ru-RU" sz="3600" dirty="0" err="1"/>
              <a:t>поживна</a:t>
            </a:r>
            <a:r>
              <a:rPr lang="ru-RU" sz="3600" dirty="0"/>
              <a:t> </a:t>
            </a:r>
            <a:r>
              <a:rPr lang="ru-RU" sz="3600" dirty="0" err="1"/>
              <a:t>цінність</a:t>
            </a:r>
            <a:r>
              <a:rPr lang="ru-RU" sz="3600" dirty="0"/>
              <a:t> </a:t>
            </a:r>
            <a:r>
              <a:rPr lang="ru-RU" sz="3600" dirty="0" err="1"/>
              <a:t>їжі</a:t>
            </a:r>
            <a:r>
              <a:rPr lang="ru-RU" sz="3600" dirty="0"/>
              <a:t> у </a:t>
            </a:r>
            <a:r>
              <a:rPr lang="ru-RU" sz="3600" dirty="0" err="1"/>
              <a:t>закладі</a:t>
            </a:r>
            <a:r>
              <a:rPr lang="ru-RU" sz="3600" dirty="0"/>
              <a:t> повинна </a:t>
            </a:r>
            <a:r>
              <a:rPr lang="ru-RU" sz="3600" dirty="0" err="1"/>
              <a:t>відповідати</a:t>
            </a:r>
            <a:r>
              <a:rPr lang="ru-RU" sz="3600" dirty="0"/>
              <a:t> </a:t>
            </a:r>
            <a:r>
              <a:rPr lang="ru-RU" sz="3600" dirty="0" err="1"/>
              <a:t>загальним</a:t>
            </a:r>
            <a:r>
              <a:rPr lang="ru-RU" sz="3600" dirty="0"/>
              <a:t> </a:t>
            </a:r>
            <a:r>
              <a:rPr lang="ru-RU" sz="3600" dirty="0" err="1"/>
              <a:t>віковим</a:t>
            </a:r>
            <a:r>
              <a:rPr lang="ru-RU" sz="3600" dirty="0"/>
              <a:t> потребам </a:t>
            </a:r>
            <a:r>
              <a:rPr lang="ru-RU" sz="3600" dirty="0" err="1"/>
              <a:t>дітей</a:t>
            </a:r>
            <a:r>
              <a:rPr lang="ru-RU" sz="3600" dirty="0"/>
              <a:t> </a:t>
            </a:r>
            <a:r>
              <a:rPr lang="ru-RU" sz="3600" dirty="0" err="1"/>
              <a:t>згідно</a:t>
            </a:r>
            <a:r>
              <a:rPr lang="ru-RU" sz="3600" dirty="0"/>
              <a:t> з нормами </a:t>
            </a:r>
            <a:r>
              <a:rPr lang="ru-RU" sz="3600" dirty="0" err="1"/>
              <a:t>фізіологічних</a:t>
            </a:r>
            <a:r>
              <a:rPr lang="ru-RU" sz="3600" dirty="0"/>
              <a:t> потреб в </a:t>
            </a:r>
            <a:r>
              <a:rPr lang="ru-RU" sz="3600" dirty="0" err="1"/>
              <a:t>основних</a:t>
            </a:r>
            <a:r>
              <a:rPr lang="ru-RU" sz="3600" dirty="0"/>
              <a:t> </a:t>
            </a:r>
            <a:r>
              <a:rPr lang="ru-RU" sz="3600" dirty="0" err="1"/>
              <a:t>харчових</a:t>
            </a:r>
            <a:r>
              <a:rPr lang="ru-RU" sz="3600" dirty="0"/>
              <a:t> </a:t>
            </a:r>
            <a:r>
              <a:rPr lang="ru-RU" sz="3600" dirty="0" err="1"/>
              <a:t>речовинах</a:t>
            </a:r>
            <a:r>
              <a:rPr lang="ru-RU" sz="3600" dirty="0"/>
              <a:t> та </a:t>
            </a:r>
            <a:r>
              <a:rPr lang="ru-RU" sz="3600" dirty="0" err="1"/>
              <a:t>енергії</a:t>
            </a:r>
            <a:r>
              <a:rPr lang="ru-RU" sz="3600" dirty="0"/>
              <a:t>, </a:t>
            </a:r>
            <a:r>
              <a:rPr lang="ru-RU" sz="3600" dirty="0" err="1"/>
              <a:t>визначеними</a:t>
            </a:r>
            <a:r>
              <a:rPr lang="ru-RU" sz="3600" dirty="0"/>
              <a:t> МОЗ.</a:t>
            </a:r>
          </a:p>
        </p:txBody>
      </p:sp>
    </p:spTree>
    <p:extLst>
      <p:ext uri="{BB962C8B-B14F-4D97-AF65-F5344CB8AC3E}">
        <p14:creationId xmlns:p14="http://schemas.microsoft.com/office/powerpoint/2010/main" val="37740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D3DF6F-A43E-4A25-98B1-9EB30389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11" y="33145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білків</a:t>
            </a:r>
            <a:r>
              <a:rPr lang="ru-RU" dirty="0"/>
              <a:t>, </a:t>
            </a:r>
            <a:r>
              <a:rPr lang="ru-RU" dirty="0" err="1"/>
              <a:t>жирів</a:t>
            </a:r>
            <a:r>
              <a:rPr lang="ru-RU" dirty="0"/>
              <a:t> і </a:t>
            </a:r>
            <a:r>
              <a:rPr lang="ru-RU" dirty="0" err="1"/>
              <a:t>вуглеводів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бути у </a:t>
            </a:r>
            <a:r>
              <a:rPr lang="ru-RU" dirty="0" err="1"/>
              <a:t>стравах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8B800-B476-4644-885C-751489A06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7880"/>
            <a:ext cx="10396883" cy="36967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800" dirty="0" err="1"/>
              <a:t>М’ясо</a:t>
            </a:r>
            <a:r>
              <a:rPr lang="ru-RU" sz="2800" dirty="0"/>
              <a:t>, </a:t>
            </a:r>
            <a:r>
              <a:rPr lang="ru-RU" sz="2800" dirty="0" err="1"/>
              <a:t>риба</a:t>
            </a:r>
            <a:r>
              <a:rPr lang="ru-RU" sz="2800" dirty="0"/>
              <a:t>, молоко та </a:t>
            </a:r>
            <a:r>
              <a:rPr lang="ru-RU" sz="2800" dirty="0" err="1"/>
              <a:t>молочні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, </a:t>
            </a:r>
            <a:r>
              <a:rPr lang="ru-RU" sz="2800" dirty="0" err="1"/>
              <a:t>яйця</a:t>
            </a:r>
            <a:r>
              <a:rPr lang="ru-RU" sz="2800" dirty="0"/>
              <a:t>, </a:t>
            </a:r>
            <a:r>
              <a:rPr lang="ru-RU" sz="2800" dirty="0" err="1"/>
              <a:t>бобові</a:t>
            </a:r>
            <a:r>
              <a:rPr lang="ru-RU" sz="2800" dirty="0"/>
              <a:t> та </a:t>
            </a:r>
            <a:r>
              <a:rPr lang="ru-RU" sz="2800" dirty="0" err="1"/>
              <a:t>горіхи</a:t>
            </a:r>
            <a:r>
              <a:rPr lang="ru-RU" sz="2800" dirty="0"/>
              <a:t> є </a:t>
            </a:r>
            <a:r>
              <a:rPr lang="ru-RU" sz="2800" dirty="0" err="1"/>
              <a:t>основними</a:t>
            </a:r>
            <a:r>
              <a:rPr lang="ru-RU" sz="2800" dirty="0"/>
              <a:t> </a:t>
            </a:r>
            <a:r>
              <a:rPr lang="ru-RU" sz="2800" dirty="0" err="1"/>
              <a:t>джерелами</a:t>
            </a:r>
            <a:r>
              <a:rPr lang="ru-RU" sz="2800" dirty="0"/>
              <a:t> </a:t>
            </a:r>
            <a:r>
              <a:rPr lang="ru-RU" sz="2800" dirty="0" err="1"/>
              <a:t>білку</a:t>
            </a:r>
            <a:r>
              <a:rPr lang="ru-RU" sz="2800" dirty="0"/>
              <a:t>. 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800" dirty="0" err="1"/>
              <a:t>Діти</a:t>
            </a:r>
            <a:r>
              <a:rPr lang="ru-RU" sz="2800" dirty="0"/>
              <a:t> </a:t>
            </a:r>
            <a:r>
              <a:rPr lang="ru-RU" sz="2800" dirty="0" err="1"/>
              <a:t>повинні</a:t>
            </a:r>
            <a:r>
              <a:rPr lang="ru-RU" sz="2800" dirty="0"/>
              <a:t> регулярно </a:t>
            </a:r>
            <a:r>
              <a:rPr lang="ru-RU" sz="2800" dirty="0" err="1"/>
              <a:t>споживати</a:t>
            </a:r>
            <a:r>
              <a:rPr lang="ru-RU" sz="2800" dirty="0"/>
              <a:t> </a:t>
            </a:r>
            <a:r>
              <a:rPr lang="ru-RU" sz="2800" dirty="0" err="1"/>
              <a:t>харчові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 та страви з </a:t>
            </a:r>
            <a:r>
              <a:rPr lang="ru-RU" sz="2800" dirty="0" err="1"/>
              <a:t>вмістом</a:t>
            </a:r>
            <a:r>
              <a:rPr lang="ru-RU" sz="2800" dirty="0"/>
              <a:t> </a:t>
            </a:r>
            <a:r>
              <a:rPr lang="ru-RU" sz="2800" dirty="0" err="1"/>
              <a:t>вуглеводів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07533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4CC5C-8580-41C4-BDE1-F314D0788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68550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Розраховано</a:t>
            </a:r>
            <a:r>
              <a:rPr lang="ru-RU" dirty="0"/>
              <a:t> </a:t>
            </a:r>
            <a:r>
              <a:rPr lang="ru-RU" dirty="0" err="1"/>
              <a:t>добову</a:t>
            </a:r>
            <a:r>
              <a:rPr lang="ru-RU" dirty="0"/>
              <a:t> потребу в </a:t>
            </a:r>
            <a:r>
              <a:rPr lang="ru-RU" dirty="0" err="1"/>
              <a:t>рідині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вікових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CD953A-E1FA-46AA-AD70-53A815B89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86758"/>
            <a:ext cx="10396883" cy="36878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/>
              <a:t>Питна</a:t>
            </a:r>
            <a:r>
              <a:rPr lang="ru-RU" sz="4000" dirty="0"/>
              <a:t> вода повинна бути </a:t>
            </a:r>
            <a:r>
              <a:rPr lang="ru-RU" sz="4000" dirty="0" err="1"/>
              <a:t>постійно</a:t>
            </a:r>
            <a:r>
              <a:rPr lang="ru-RU" sz="4000" dirty="0"/>
              <a:t> доступною у </a:t>
            </a:r>
            <a:r>
              <a:rPr lang="ru-RU" sz="4000" dirty="0" err="1"/>
              <a:t>закладі</a:t>
            </a:r>
            <a:r>
              <a:rPr lang="ru-RU" sz="4000" dirty="0"/>
              <a:t> </a:t>
            </a:r>
            <a:r>
              <a:rPr lang="ru-RU" sz="4000" dirty="0" err="1"/>
              <a:t>освіти</a:t>
            </a:r>
            <a:r>
              <a:rPr lang="ru-RU" sz="4000" dirty="0"/>
              <a:t> </a:t>
            </a:r>
            <a:r>
              <a:rPr lang="ru-RU" sz="4000" dirty="0" err="1"/>
              <a:t>під</a:t>
            </a:r>
            <a:r>
              <a:rPr lang="ru-RU" sz="4000" dirty="0"/>
              <a:t> час </a:t>
            </a:r>
            <a:r>
              <a:rPr lang="ru-RU" sz="4000" dirty="0" err="1"/>
              <a:t>вживання</a:t>
            </a:r>
            <a:r>
              <a:rPr lang="ru-RU" sz="4000" dirty="0"/>
              <a:t> </a:t>
            </a:r>
            <a:r>
              <a:rPr lang="ru-RU" sz="4000" dirty="0" err="1"/>
              <a:t>їжі</a:t>
            </a:r>
            <a:r>
              <a:rPr lang="ru-RU" sz="4000" dirty="0"/>
              <a:t> та у будь-</a:t>
            </a:r>
            <a:r>
              <a:rPr lang="ru-RU" sz="4000" dirty="0" err="1"/>
              <a:t>який</a:t>
            </a:r>
            <a:r>
              <a:rPr lang="ru-RU" sz="4000" dirty="0"/>
              <a:t> </a:t>
            </a:r>
            <a:r>
              <a:rPr lang="ru-RU" sz="4000" dirty="0" err="1"/>
              <a:t>інший</a:t>
            </a:r>
            <a:r>
              <a:rPr lang="ru-RU" sz="4000" dirty="0"/>
              <a:t> час</a:t>
            </a:r>
          </a:p>
        </p:txBody>
      </p:sp>
    </p:spTree>
    <p:extLst>
      <p:ext uri="{BB962C8B-B14F-4D97-AF65-F5344CB8AC3E}">
        <p14:creationId xmlns:p14="http://schemas.microsoft.com/office/powerpoint/2010/main" val="4292406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E5DF6-21EF-4F6C-B692-81493E92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Визначено</a:t>
            </a:r>
            <a:r>
              <a:rPr lang="ru-RU" dirty="0"/>
              <a:t>, як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харчуванням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</a:t>
            </a:r>
            <a:r>
              <a:rPr lang="ru-RU" dirty="0" err="1"/>
              <a:t>дієтичними</a:t>
            </a:r>
            <a:r>
              <a:rPr lang="ru-RU" dirty="0"/>
              <a:t> потребами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AD7773-AFB6-4654-BDB1-336FA6C8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endParaRPr lang="ru-RU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цукровий</a:t>
            </a:r>
            <a:r>
              <a:rPr lang="ru-RU" sz="2400" dirty="0"/>
              <a:t> </a:t>
            </a:r>
            <a:r>
              <a:rPr lang="ru-RU" sz="2400" dirty="0" err="1"/>
              <a:t>діабет</a:t>
            </a:r>
            <a:r>
              <a:rPr lang="ru-RU" sz="24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харчова</a:t>
            </a:r>
            <a:r>
              <a:rPr lang="ru-RU" sz="2400" dirty="0"/>
              <a:t> </a:t>
            </a:r>
            <a:r>
              <a:rPr lang="ru-RU" sz="2400" dirty="0" err="1"/>
              <a:t>алергія</a:t>
            </a:r>
            <a:r>
              <a:rPr lang="ru-RU" sz="24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целіакія</a:t>
            </a:r>
            <a:r>
              <a:rPr lang="ru-RU" sz="2400" dirty="0"/>
              <a:t> — </a:t>
            </a:r>
            <a:r>
              <a:rPr lang="ru-RU" sz="2400" dirty="0" err="1"/>
              <a:t>непереносимість</a:t>
            </a:r>
            <a:r>
              <a:rPr lang="ru-RU" sz="2400" dirty="0"/>
              <a:t> глютену;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лактазна</a:t>
            </a:r>
            <a:r>
              <a:rPr lang="ru-RU" sz="2400" dirty="0"/>
              <a:t> </a:t>
            </a:r>
            <a:r>
              <a:rPr lang="ru-RU" sz="2400" dirty="0" err="1"/>
              <a:t>недостатність</a:t>
            </a:r>
            <a:r>
              <a:rPr lang="ru-RU" sz="2400" dirty="0"/>
              <a:t> — </a:t>
            </a:r>
            <a:r>
              <a:rPr lang="ru-RU" sz="2400" dirty="0" err="1"/>
              <a:t>непереносимість</a:t>
            </a:r>
            <a:r>
              <a:rPr lang="ru-RU" sz="2400" dirty="0"/>
              <a:t> </a:t>
            </a:r>
            <a:r>
              <a:rPr lang="ru-RU" sz="2400" dirty="0" err="1"/>
              <a:t>лактози</a:t>
            </a:r>
            <a:r>
              <a:rPr lang="ru-RU" sz="2400" dirty="0"/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err="1"/>
              <a:t>вроджені</a:t>
            </a:r>
            <a:r>
              <a:rPr lang="ru-RU" sz="2400" dirty="0"/>
              <a:t>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метаболізму</a:t>
            </a:r>
            <a:r>
              <a:rPr lang="ru-RU" sz="2400" dirty="0"/>
              <a:t> — </a:t>
            </a:r>
            <a:r>
              <a:rPr lang="ru-RU" sz="2400" dirty="0" err="1"/>
              <a:t>фенілкетонурія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189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783</TotalTime>
  <Words>327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Impact</vt:lpstr>
      <vt:lpstr>Wingdings</vt:lpstr>
      <vt:lpstr>Главное мероприятие</vt:lpstr>
      <vt:lpstr>НОВІ НОРМИ ТА ПОРЯДОК ОРГАНІЗАЦІЇ ХАРЧУВАННЯ </vt:lpstr>
      <vt:lpstr>Визначено способи організації харчування </vt:lpstr>
      <vt:lpstr>Визначено режим харчування</vt:lpstr>
      <vt:lpstr>Окреслено вимоги до планування меню</vt:lpstr>
      <vt:lpstr>Розписано калорійність сніданку, обіду та вечері за віковими групами</vt:lpstr>
      <vt:lpstr>Передбачено кількість білків, жирів і вуглеводів, яка має бути у стравах</vt:lpstr>
      <vt:lpstr>Розраховано добову потребу в рідині для дітей різних вікових груп</vt:lpstr>
      <vt:lpstr>Визначено, як забезпечити харчуванням дітей з особливими дієтичними потребами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Одне із головних завдань роботи ліцею </dc:title>
  <dc:creator>Пользователь</dc:creator>
  <cp:lastModifiedBy>Пользователь</cp:lastModifiedBy>
  <cp:revision>14</cp:revision>
  <dcterms:created xsi:type="dcterms:W3CDTF">2021-08-26T07:12:12Z</dcterms:created>
  <dcterms:modified xsi:type="dcterms:W3CDTF">2022-01-04T07:31:47Z</dcterms:modified>
</cp:coreProperties>
</file>